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11"/>
  </p:notesMasterIdLst>
  <p:sldIdLst>
    <p:sldId id="256" r:id="rId4"/>
    <p:sldId id="257" r:id="rId5"/>
    <p:sldId id="258" r:id="rId6"/>
    <p:sldId id="259" r:id="rId7"/>
    <p:sldId id="260" r:id="rId8"/>
    <p:sldId id="261" r:id="rId9"/>
    <p:sldId id="262" r:id="rId10"/>
  </p:sldIdLst>
  <p:sldSz cx="49377600" cy="32918400"/>
  <p:notesSz cx="6858000" cy="9144000"/>
  <p:embeddedFontLst>
    <p:embeddedFont>
      <p:font typeface="Calibri" panose="020F0502020204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
      <p:font typeface="Quattrocento Sans" panose="020B05020500000200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5552">
          <p15:clr>
            <a:srgbClr val="A4A3A4"/>
          </p15:clr>
        </p15:guide>
        <p15:guide id="2" pos="2712">
          <p15:clr>
            <a:srgbClr val="A4A3A4"/>
          </p15:clr>
        </p15:guide>
        <p15:guide id="3" orient="horz" pos="1104">
          <p15:clr>
            <a:srgbClr val="A4A3A4"/>
          </p15:clr>
        </p15:guide>
        <p15:guide id="4" pos="5304">
          <p15:clr>
            <a:srgbClr val="A4A3A4"/>
          </p15:clr>
        </p15:guide>
        <p15:guide id="5" pos="10536">
          <p15:clr>
            <a:srgbClr val="5ACBF0"/>
          </p15:clr>
        </p15:guide>
        <p15:guide id="6" pos="7896">
          <p15:clr>
            <a:srgbClr val="A4A3A4"/>
          </p15:clr>
        </p15:guide>
        <p15:guide id="7" pos="13104">
          <p15:clr>
            <a:srgbClr val="A4A3A4"/>
          </p15:clr>
        </p15:guide>
        <p15:guide id="8" pos="18168">
          <p15:clr>
            <a:srgbClr val="A4A3A4"/>
          </p15:clr>
        </p15:guide>
        <p15:guide id="9" pos="20836">
          <p15:clr>
            <a:srgbClr val="A4A3A4"/>
          </p15:clr>
        </p15:guide>
        <p15:guide id="10" pos="23328">
          <p15:clr>
            <a:srgbClr val="A4A3A4"/>
          </p15:clr>
        </p15:guide>
        <p15:guide id="11" pos="25944">
          <p15:clr>
            <a:srgbClr val="A4A3A4"/>
          </p15:clr>
        </p15:guide>
        <p15:guide id="12" pos="28440">
          <p15:clr>
            <a:srgbClr val="A4A3A4"/>
          </p15:clr>
        </p15:guide>
        <p15:guide id="13" orient="horz" pos="200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X8aRh/dCj9gIhBRjM3EpkEfNl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392" y="78"/>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Master" Target="slideMasters/slideMaster1.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Gauthier" userId="151f022c-96f5-4005-81ee-bd020dbc5305" providerId="ADAL" clId="{9CAEA404-85EF-410E-956E-2552ECD39B83}"/>
    <pc:docChg chg="custSel modSld">
      <pc:chgData name="José Gauthier" userId="151f022c-96f5-4005-81ee-bd020dbc5305" providerId="ADAL" clId="{9CAEA404-85EF-410E-956E-2552ECD39B83}" dt="2023-03-27T14:48:09.281" v="47" actId="20577"/>
      <pc:docMkLst>
        <pc:docMk/>
      </pc:docMkLst>
      <pc:sldChg chg="modSp mod">
        <pc:chgData name="José Gauthier" userId="151f022c-96f5-4005-81ee-bd020dbc5305" providerId="ADAL" clId="{9CAEA404-85EF-410E-956E-2552ECD39B83}" dt="2023-03-27T14:43:52.118" v="8" actId="2711"/>
        <pc:sldMkLst>
          <pc:docMk/>
          <pc:sldMk cId="0" sldId="256"/>
        </pc:sldMkLst>
        <pc:spChg chg="mod">
          <ac:chgData name="José Gauthier" userId="151f022c-96f5-4005-81ee-bd020dbc5305" providerId="ADAL" clId="{9CAEA404-85EF-410E-956E-2552ECD39B83}" dt="2023-03-27T14:43:23.538" v="4" actId="2711"/>
          <ac:spMkLst>
            <pc:docMk/>
            <pc:sldMk cId="0" sldId="256"/>
            <ac:spMk id="91" creationId="{00000000-0000-0000-0000-000000000000}"/>
          </ac:spMkLst>
        </pc:spChg>
        <pc:spChg chg="mod">
          <ac:chgData name="José Gauthier" userId="151f022c-96f5-4005-81ee-bd020dbc5305" providerId="ADAL" clId="{9CAEA404-85EF-410E-956E-2552ECD39B83}" dt="2023-03-27T14:43:15.485" v="3" actId="2711"/>
          <ac:spMkLst>
            <pc:docMk/>
            <pc:sldMk cId="0" sldId="256"/>
            <ac:spMk id="92" creationId="{00000000-0000-0000-0000-000000000000}"/>
          </ac:spMkLst>
        </pc:spChg>
        <pc:spChg chg="mod">
          <ac:chgData name="José Gauthier" userId="151f022c-96f5-4005-81ee-bd020dbc5305" providerId="ADAL" clId="{9CAEA404-85EF-410E-956E-2552ECD39B83}" dt="2023-03-27T14:43:46.237" v="7" actId="2711"/>
          <ac:spMkLst>
            <pc:docMk/>
            <pc:sldMk cId="0" sldId="256"/>
            <ac:spMk id="93" creationId="{00000000-0000-0000-0000-000000000000}"/>
          </ac:spMkLst>
        </pc:spChg>
        <pc:spChg chg="mod">
          <ac:chgData name="José Gauthier" userId="151f022c-96f5-4005-81ee-bd020dbc5305" providerId="ADAL" clId="{9CAEA404-85EF-410E-956E-2552ECD39B83}" dt="2023-03-27T14:43:38.508" v="6" actId="2711"/>
          <ac:spMkLst>
            <pc:docMk/>
            <pc:sldMk cId="0" sldId="256"/>
            <ac:spMk id="95" creationId="{00000000-0000-0000-0000-000000000000}"/>
          </ac:spMkLst>
        </pc:spChg>
        <pc:spChg chg="mod">
          <ac:chgData name="José Gauthier" userId="151f022c-96f5-4005-81ee-bd020dbc5305" providerId="ADAL" clId="{9CAEA404-85EF-410E-956E-2552ECD39B83}" dt="2023-03-27T14:43:06.959" v="2" actId="14100"/>
          <ac:spMkLst>
            <pc:docMk/>
            <pc:sldMk cId="0" sldId="256"/>
            <ac:spMk id="99" creationId="{00000000-0000-0000-0000-000000000000}"/>
          </ac:spMkLst>
        </pc:spChg>
        <pc:spChg chg="mod">
          <ac:chgData name="José Gauthier" userId="151f022c-96f5-4005-81ee-bd020dbc5305" providerId="ADAL" clId="{9CAEA404-85EF-410E-956E-2552ECD39B83}" dt="2023-03-27T14:42:56.830" v="0" actId="2711"/>
          <ac:spMkLst>
            <pc:docMk/>
            <pc:sldMk cId="0" sldId="256"/>
            <ac:spMk id="100" creationId="{00000000-0000-0000-0000-000000000000}"/>
          </ac:spMkLst>
        </pc:spChg>
        <pc:spChg chg="mod">
          <ac:chgData name="José Gauthier" userId="151f022c-96f5-4005-81ee-bd020dbc5305" providerId="ADAL" clId="{9CAEA404-85EF-410E-956E-2552ECD39B83}" dt="2023-03-27T14:43:52.118" v="8" actId="2711"/>
          <ac:spMkLst>
            <pc:docMk/>
            <pc:sldMk cId="0" sldId="256"/>
            <ac:spMk id="101" creationId="{00000000-0000-0000-0000-000000000000}"/>
          </ac:spMkLst>
        </pc:spChg>
        <pc:spChg chg="mod">
          <ac:chgData name="José Gauthier" userId="151f022c-96f5-4005-81ee-bd020dbc5305" providerId="ADAL" clId="{9CAEA404-85EF-410E-956E-2552ECD39B83}" dt="2023-03-27T14:43:32.104" v="5" actId="2711"/>
          <ac:spMkLst>
            <pc:docMk/>
            <pc:sldMk cId="0" sldId="256"/>
            <ac:spMk id="103" creationId="{00000000-0000-0000-0000-000000000000}"/>
          </ac:spMkLst>
        </pc:spChg>
      </pc:sldChg>
      <pc:sldChg chg="modSp mod">
        <pc:chgData name="José Gauthier" userId="151f022c-96f5-4005-81ee-bd020dbc5305" providerId="ADAL" clId="{9CAEA404-85EF-410E-956E-2552ECD39B83}" dt="2023-03-27T14:44:37.014" v="16" actId="2711"/>
        <pc:sldMkLst>
          <pc:docMk/>
          <pc:sldMk cId="0" sldId="257"/>
        </pc:sldMkLst>
        <pc:spChg chg="mod">
          <ac:chgData name="José Gauthier" userId="151f022c-96f5-4005-81ee-bd020dbc5305" providerId="ADAL" clId="{9CAEA404-85EF-410E-956E-2552ECD39B83}" dt="2023-03-27T14:44:00.610" v="9" actId="2711"/>
          <ac:spMkLst>
            <pc:docMk/>
            <pc:sldMk cId="0" sldId="257"/>
            <ac:spMk id="117" creationId="{00000000-0000-0000-0000-000000000000}"/>
          </ac:spMkLst>
        </pc:spChg>
        <pc:spChg chg="mod">
          <ac:chgData name="José Gauthier" userId="151f022c-96f5-4005-81ee-bd020dbc5305" providerId="ADAL" clId="{9CAEA404-85EF-410E-956E-2552ECD39B83}" dt="2023-03-27T14:44:37.014" v="16" actId="2711"/>
          <ac:spMkLst>
            <pc:docMk/>
            <pc:sldMk cId="0" sldId="257"/>
            <ac:spMk id="122" creationId="{00000000-0000-0000-0000-000000000000}"/>
          </ac:spMkLst>
        </pc:spChg>
        <pc:spChg chg="mod">
          <ac:chgData name="José Gauthier" userId="151f022c-96f5-4005-81ee-bd020dbc5305" providerId="ADAL" clId="{9CAEA404-85EF-410E-956E-2552ECD39B83}" dt="2023-03-27T14:44:17.662" v="12" actId="2711"/>
          <ac:spMkLst>
            <pc:docMk/>
            <pc:sldMk cId="0" sldId="257"/>
            <ac:spMk id="125" creationId="{00000000-0000-0000-0000-000000000000}"/>
          </ac:spMkLst>
        </pc:spChg>
        <pc:spChg chg="mod">
          <ac:chgData name="José Gauthier" userId="151f022c-96f5-4005-81ee-bd020dbc5305" providerId="ADAL" clId="{9CAEA404-85EF-410E-956E-2552ECD39B83}" dt="2023-03-27T14:44:12.160" v="11" actId="2711"/>
          <ac:spMkLst>
            <pc:docMk/>
            <pc:sldMk cId="0" sldId="257"/>
            <ac:spMk id="126" creationId="{00000000-0000-0000-0000-000000000000}"/>
          </ac:spMkLst>
        </pc:spChg>
        <pc:spChg chg="mod">
          <ac:chgData name="José Gauthier" userId="151f022c-96f5-4005-81ee-bd020dbc5305" providerId="ADAL" clId="{9CAEA404-85EF-410E-956E-2552ECD39B83}" dt="2023-03-27T14:44:22.210" v="13" actId="2711"/>
          <ac:spMkLst>
            <pc:docMk/>
            <pc:sldMk cId="0" sldId="257"/>
            <ac:spMk id="127" creationId="{00000000-0000-0000-0000-000000000000}"/>
          </ac:spMkLst>
        </pc:spChg>
        <pc:spChg chg="mod">
          <ac:chgData name="José Gauthier" userId="151f022c-96f5-4005-81ee-bd020dbc5305" providerId="ADAL" clId="{9CAEA404-85EF-410E-956E-2552ECD39B83}" dt="2023-03-27T14:44:27.238" v="14" actId="2711"/>
          <ac:spMkLst>
            <pc:docMk/>
            <pc:sldMk cId="0" sldId="257"/>
            <ac:spMk id="128" creationId="{00000000-0000-0000-0000-000000000000}"/>
          </ac:spMkLst>
        </pc:spChg>
        <pc:spChg chg="mod">
          <ac:chgData name="José Gauthier" userId="151f022c-96f5-4005-81ee-bd020dbc5305" providerId="ADAL" clId="{9CAEA404-85EF-410E-956E-2552ECD39B83}" dt="2023-03-27T14:44:31.578" v="15" actId="2711"/>
          <ac:spMkLst>
            <pc:docMk/>
            <pc:sldMk cId="0" sldId="257"/>
            <ac:spMk id="129" creationId="{00000000-0000-0000-0000-000000000000}"/>
          </ac:spMkLst>
        </pc:spChg>
        <pc:spChg chg="mod">
          <ac:chgData name="José Gauthier" userId="151f022c-96f5-4005-81ee-bd020dbc5305" providerId="ADAL" clId="{9CAEA404-85EF-410E-956E-2552ECD39B83}" dt="2023-03-27T14:44:06.714" v="10" actId="2711"/>
          <ac:spMkLst>
            <pc:docMk/>
            <pc:sldMk cId="0" sldId="257"/>
            <ac:spMk id="133" creationId="{00000000-0000-0000-0000-000000000000}"/>
          </ac:spMkLst>
        </pc:spChg>
      </pc:sldChg>
      <pc:sldChg chg="modSp mod">
        <pc:chgData name="José Gauthier" userId="151f022c-96f5-4005-81ee-bd020dbc5305" providerId="ADAL" clId="{9CAEA404-85EF-410E-956E-2552ECD39B83}" dt="2023-03-27T14:45:44.103" v="29" actId="2711"/>
        <pc:sldMkLst>
          <pc:docMk/>
          <pc:sldMk cId="0" sldId="258"/>
        </pc:sldMkLst>
        <pc:spChg chg="mod">
          <ac:chgData name="José Gauthier" userId="151f022c-96f5-4005-81ee-bd020dbc5305" providerId="ADAL" clId="{9CAEA404-85EF-410E-956E-2552ECD39B83}" dt="2023-03-27T14:44:59.006" v="19" actId="2711"/>
          <ac:spMkLst>
            <pc:docMk/>
            <pc:sldMk cId="0" sldId="258"/>
            <ac:spMk id="142" creationId="{00000000-0000-0000-0000-000000000000}"/>
          </ac:spMkLst>
        </pc:spChg>
        <pc:spChg chg="mod">
          <ac:chgData name="José Gauthier" userId="151f022c-96f5-4005-81ee-bd020dbc5305" providerId="ADAL" clId="{9CAEA404-85EF-410E-956E-2552ECD39B83}" dt="2023-03-27T14:45:08.088" v="21" actId="2711"/>
          <ac:spMkLst>
            <pc:docMk/>
            <pc:sldMk cId="0" sldId="258"/>
            <ac:spMk id="143" creationId="{00000000-0000-0000-0000-000000000000}"/>
          </ac:spMkLst>
        </pc:spChg>
        <pc:spChg chg="mod">
          <ac:chgData name="José Gauthier" userId="151f022c-96f5-4005-81ee-bd020dbc5305" providerId="ADAL" clId="{9CAEA404-85EF-410E-956E-2552ECD39B83}" dt="2023-03-27T14:45:38.575" v="28" actId="2711"/>
          <ac:spMkLst>
            <pc:docMk/>
            <pc:sldMk cId="0" sldId="258"/>
            <ac:spMk id="144" creationId="{00000000-0000-0000-0000-000000000000}"/>
          </ac:spMkLst>
        </pc:spChg>
        <pc:spChg chg="mod">
          <ac:chgData name="José Gauthier" userId="151f022c-96f5-4005-81ee-bd020dbc5305" providerId="ADAL" clId="{9CAEA404-85EF-410E-956E-2552ECD39B83}" dt="2023-03-27T14:44:48.538" v="17" actId="2711"/>
          <ac:spMkLst>
            <pc:docMk/>
            <pc:sldMk cId="0" sldId="258"/>
            <ac:spMk id="145" creationId="{00000000-0000-0000-0000-000000000000}"/>
          </ac:spMkLst>
        </pc:spChg>
        <pc:spChg chg="mod">
          <ac:chgData name="José Gauthier" userId="151f022c-96f5-4005-81ee-bd020dbc5305" providerId="ADAL" clId="{9CAEA404-85EF-410E-956E-2552ECD39B83}" dt="2023-03-27T14:44:54.016" v="18" actId="2711"/>
          <ac:spMkLst>
            <pc:docMk/>
            <pc:sldMk cId="0" sldId="258"/>
            <ac:spMk id="146" creationId="{00000000-0000-0000-0000-000000000000}"/>
          </ac:spMkLst>
        </pc:spChg>
        <pc:spChg chg="mod">
          <ac:chgData name="José Gauthier" userId="151f022c-96f5-4005-81ee-bd020dbc5305" providerId="ADAL" clId="{9CAEA404-85EF-410E-956E-2552ECD39B83}" dt="2023-03-27T14:45:04.120" v="20" actId="2711"/>
          <ac:spMkLst>
            <pc:docMk/>
            <pc:sldMk cId="0" sldId="258"/>
            <ac:spMk id="148" creationId="{00000000-0000-0000-0000-000000000000}"/>
          </ac:spMkLst>
        </pc:spChg>
        <pc:spChg chg="mod">
          <ac:chgData name="José Gauthier" userId="151f022c-96f5-4005-81ee-bd020dbc5305" providerId="ADAL" clId="{9CAEA404-85EF-410E-956E-2552ECD39B83}" dt="2023-03-27T14:45:44.103" v="29" actId="2711"/>
          <ac:spMkLst>
            <pc:docMk/>
            <pc:sldMk cId="0" sldId="258"/>
            <ac:spMk id="149" creationId="{00000000-0000-0000-0000-000000000000}"/>
          </ac:spMkLst>
        </pc:spChg>
        <pc:spChg chg="mod">
          <ac:chgData name="José Gauthier" userId="151f022c-96f5-4005-81ee-bd020dbc5305" providerId="ADAL" clId="{9CAEA404-85EF-410E-956E-2552ECD39B83}" dt="2023-03-27T14:45:12.946" v="22" actId="2711"/>
          <ac:spMkLst>
            <pc:docMk/>
            <pc:sldMk cId="0" sldId="258"/>
            <ac:spMk id="157" creationId="{00000000-0000-0000-0000-000000000000}"/>
          </ac:spMkLst>
        </pc:spChg>
        <pc:spChg chg="mod">
          <ac:chgData name="José Gauthier" userId="151f022c-96f5-4005-81ee-bd020dbc5305" providerId="ADAL" clId="{9CAEA404-85EF-410E-956E-2552ECD39B83}" dt="2023-03-27T14:45:17.025" v="23" actId="2711"/>
          <ac:spMkLst>
            <pc:docMk/>
            <pc:sldMk cId="0" sldId="258"/>
            <ac:spMk id="158" creationId="{00000000-0000-0000-0000-000000000000}"/>
          </ac:spMkLst>
        </pc:spChg>
        <pc:spChg chg="mod">
          <ac:chgData name="José Gauthier" userId="151f022c-96f5-4005-81ee-bd020dbc5305" providerId="ADAL" clId="{9CAEA404-85EF-410E-956E-2552ECD39B83}" dt="2023-03-27T14:45:21.185" v="24" actId="2711"/>
          <ac:spMkLst>
            <pc:docMk/>
            <pc:sldMk cId="0" sldId="258"/>
            <ac:spMk id="159" creationId="{00000000-0000-0000-0000-000000000000}"/>
          </ac:spMkLst>
        </pc:spChg>
        <pc:spChg chg="mod">
          <ac:chgData name="José Gauthier" userId="151f022c-96f5-4005-81ee-bd020dbc5305" providerId="ADAL" clId="{9CAEA404-85EF-410E-956E-2552ECD39B83}" dt="2023-03-27T14:45:25.016" v="25" actId="2711"/>
          <ac:spMkLst>
            <pc:docMk/>
            <pc:sldMk cId="0" sldId="258"/>
            <ac:spMk id="160" creationId="{00000000-0000-0000-0000-000000000000}"/>
          </ac:spMkLst>
        </pc:spChg>
        <pc:spChg chg="mod">
          <ac:chgData name="José Gauthier" userId="151f022c-96f5-4005-81ee-bd020dbc5305" providerId="ADAL" clId="{9CAEA404-85EF-410E-956E-2552ECD39B83}" dt="2023-03-27T14:45:28.945" v="26" actId="2711"/>
          <ac:spMkLst>
            <pc:docMk/>
            <pc:sldMk cId="0" sldId="258"/>
            <ac:spMk id="161" creationId="{00000000-0000-0000-0000-000000000000}"/>
          </ac:spMkLst>
        </pc:spChg>
        <pc:spChg chg="mod">
          <ac:chgData name="José Gauthier" userId="151f022c-96f5-4005-81ee-bd020dbc5305" providerId="ADAL" clId="{9CAEA404-85EF-410E-956E-2552ECD39B83}" dt="2023-03-27T14:45:33.425" v="27" actId="2711"/>
          <ac:spMkLst>
            <pc:docMk/>
            <pc:sldMk cId="0" sldId="258"/>
            <ac:spMk id="162" creationId="{00000000-0000-0000-0000-000000000000}"/>
          </ac:spMkLst>
        </pc:spChg>
      </pc:sldChg>
      <pc:sldChg chg="modSp mod">
        <pc:chgData name="José Gauthier" userId="151f022c-96f5-4005-81ee-bd020dbc5305" providerId="ADAL" clId="{9CAEA404-85EF-410E-956E-2552ECD39B83}" dt="2023-03-27T14:46:02.148" v="32" actId="27636"/>
        <pc:sldMkLst>
          <pc:docMk/>
          <pc:sldMk cId="0" sldId="259"/>
        </pc:sldMkLst>
        <pc:spChg chg="mod">
          <ac:chgData name="José Gauthier" userId="151f022c-96f5-4005-81ee-bd020dbc5305" providerId="ADAL" clId="{9CAEA404-85EF-410E-956E-2552ECD39B83}" dt="2023-03-27T14:45:57.596" v="30" actId="2711"/>
          <ac:spMkLst>
            <pc:docMk/>
            <pc:sldMk cId="0" sldId="259"/>
            <ac:spMk id="178" creationId="{00000000-0000-0000-0000-000000000000}"/>
          </ac:spMkLst>
        </pc:spChg>
        <pc:spChg chg="mod">
          <ac:chgData name="José Gauthier" userId="151f022c-96f5-4005-81ee-bd020dbc5305" providerId="ADAL" clId="{9CAEA404-85EF-410E-956E-2552ECD39B83}" dt="2023-03-27T14:46:02.148" v="32" actId="27636"/>
          <ac:spMkLst>
            <pc:docMk/>
            <pc:sldMk cId="0" sldId="259"/>
            <ac:spMk id="181" creationId="{00000000-0000-0000-0000-000000000000}"/>
          </ac:spMkLst>
        </pc:spChg>
      </pc:sldChg>
      <pc:sldChg chg="modSp mod">
        <pc:chgData name="José Gauthier" userId="151f022c-96f5-4005-81ee-bd020dbc5305" providerId="ADAL" clId="{9CAEA404-85EF-410E-956E-2552ECD39B83}" dt="2023-03-27T14:48:09.281" v="47" actId="20577"/>
        <pc:sldMkLst>
          <pc:docMk/>
          <pc:sldMk cId="0" sldId="260"/>
        </pc:sldMkLst>
        <pc:spChg chg="mod">
          <ac:chgData name="José Gauthier" userId="151f022c-96f5-4005-81ee-bd020dbc5305" providerId="ADAL" clId="{9CAEA404-85EF-410E-956E-2552ECD39B83}" dt="2023-03-27T14:46:12.179" v="33" actId="2711"/>
          <ac:spMkLst>
            <pc:docMk/>
            <pc:sldMk cId="0" sldId="260"/>
            <ac:spMk id="188" creationId="{00000000-0000-0000-0000-000000000000}"/>
          </ac:spMkLst>
        </pc:spChg>
        <pc:spChg chg="mod">
          <ac:chgData name="José Gauthier" userId="151f022c-96f5-4005-81ee-bd020dbc5305" providerId="ADAL" clId="{9CAEA404-85EF-410E-956E-2552ECD39B83}" dt="2023-03-27T14:48:09.281" v="47" actId="20577"/>
          <ac:spMkLst>
            <pc:docMk/>
            <pc:sldMk cId="0" sldId="260"/>
            <ac:spMk id="189" creationId="{00000000-0000-0000-0000-000000000000}"/>
          </ac:spMkLst>
        </pc:spChg>
        <pc:spChg chg="mod">
          <ac:chgData name="José Gauthier" userId="151f022c-96f5-4005-81ee-bd020dbc5305" providerId="ADAL" clId="{9CAEA404-85EF-410E-956E-2552ECD39B83}" dt="2023-03-27T14:46:16.549" v="34" actId="2711"/>
          <ac:spMkLst>
            <pc:docMk/>
            <pc:sldMk cId="0" sldId="260"/>
            <ac:spMk id="192" creationId="{00000000-0000-0000-0000-000000000000}"/>
          </ac:spMkLst>
        </pc:spChg>
      </pc:sldChg>
      <pc:sldChg chg="modSp mod">
        <pc:chgData name="José Gauthier" userId="151f022c-96f5-4005-81ee-bd020dbc5305" providerId="ADAL" clId="{9CAEA404-85EF-410E-956E-2552ECD39B83}" dt="2023-03-27T14:46:31.887" v="37" actId="2711"/>
        <pc:sldMkLst>
          <pc:docMk/>
          <pc:sldMk cId="0" sldId="261"/>
        </pc:sldMkLst>
        <pc:spChg chg="mod">
          <ac:chgData name="José Gauthier" userId="151f022c-96f5-4005-81ee-bd020dbc5305" providerId="ADAL" clId="{9CAEA404-85EF-410E-956E-2552ECD39B83}" dt="2023-03-27T14:46:27.635" v="36" actId="2711"/>
          <ac:spMkLst>
            <pc:docMk/>
            <pc:sldMk cId="0" sldId="261"/>
            <ac:spMk id="200" creationId="{00000000-0000-0000-0000-000000000000}"/>
          </ac:spMkLst>
        </pc:spChg>
        <pc:spChg chg="mod">
          <ac:chgData name="José Gauthier" userId="151f022c-96f5-4005-81ee-bd020dbc5305" providerId="ADAL" clId="{9CAEA404-85EF-410E-956E-2552ECD39B83}" dt="2023-03-27T14:46:31.887" v="37" actId="2711"/>
          <ac:spMkLst>
            <pc:docMk/>
            <pc:sldMk cId="0" sldId="261"/>
            <ac:spMk id="201" creationId="{00000000-0000-0000-0000-000000000000}"/>
          </ac:spMkLst>
        </pc:spChg>
      </pc:sldChg>
      <pc:sldChg chg="modSp mod">
        <pc:chgData name="José Gauthier" userId="151f022c-96f5-4005-81ee-bd020dbc5305" providerId="ADAL" clId="{9CAEA404-85EF-410E-956E-2552ECD39B83}" dt="2023-03-27T14:47:13.919" v="44" actId="5793"/>
        <pc:sldMkLst>
          <pc:docMk/>
          <pc:sldMk cId="0" sldId="262"/>
        </pc:sldMkLst>
        <pc:spChg chg="mod">
          <ac:chgData name="José Gauthier" userId="151f022c-96f5-4005-81ee-bd020dbc5305" providerId="ADAL" clId="{9CAEA404-85EF-410E-956E-2552ECD39B83}" dt="2023-03-27T14:46:37.648" v="38" actId="2711"/>
          <ac:spMkLst>
            <pc:docMk/>
            <pc:sldMk cId="0" sldId="262"/>
            <ac:spMk id="206" creationId="{00000000-0000-0000-0000-000000000000}"/>
          </ac:spMkLst>
        </pc:spChg>
        <pc:spChg chg="mod">
          <ac:chgData name="José Gauthier" userId="151f022c-96f5-4005-81ee-bd020dbc5305" providerId="ADAL" clId="{9CAEA404-85EF-410E-956E-2552ECD39B83}" dt="2023-03-27T14:47:13.919" v="44" actId="5793"/>
          <ac:spMkLst>
            <pc:docMk/>
            <pc:sldMk cId="0" sldId="262"/>
            <ac:spMk id="2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Notes:</a:t>
            </a:r>
            <a:endParaRPr/>
          </a:p>
          <a:p>
            <a:pPr marL="171450" lvl="0" indent="-171450" algn="l" rtl="0">
              <a:spcBef>
                <a:spcPts val="0"/>
              </a:spcBef>
              <a:spcAft>
                <a:spcPts val="0"/>
              </a:spcAft>
              <a:buClr>
                <a:schemeClr val="dk1"/>
              </a:buClr>
              <a:buSzPts val="1200"/>
              <a:buFont typeface="Arial"/>
              <a:buChar char="•"/>
            </a:pPr>
            <a:r>
              <a:rPr lang="en-US"/>
              <a:t>In Powerpoint, click View &gt; Guides</a:t>
            </a:r>
            <a:endParaRPr/>
          </a:p>
          <a:p>
            <a:pPr marL="171450" lvl="0" indent="-171450" algn="l" rtl="0">
              <a:spcBef>
                <a:spcPts val="0"/>
              </a:spcBef>
              <a:spcAft>
                <a:spcPts val="0"/>
              </a:spcAft>
              <a:buClr>
                <a:schemeClr val="dk1"/>
              </a:buClr>
              <a:buSzPts val="1200"/>
              <a:buFont typeface="Arial"/>
              <a:buChar char="•"/>
            </a:pPr>
            <a:r>
              <a:rPr lang="en-US"/>
              <a:t>Keep text within gutter guides.</a:t>
            </a:r>
            <a:endParaRPr/>
          </a:p>
          <a:p>
            <a:pPr marL="171450" lvl="0" indent="-171450" algn="l" rtl="0">
              <a:spcBef>
                <a:spcPts val="0"/>
              </a:spcBef>
              <a:spcAft>
                <a:spcPts val="0"/>
              </a:spcAft>
              <a:buClr>
                <a:schemeClr val="dk1"/>
              </a:buClr>
              <a:buSzPts val="1200"/>
              <a:buFont typeface="Arial"/>
              <a:buChar char="•"/>
            </a:pPr>
            <a:r>
              <a:rPr lang="en-US"/>
              <a:t>Author list: Don’t split names onto two lines (e.g., “Jimmy [break] Smith”). If that happens, use a new line, unless you need the space. </a:t>
            </a:r>
            <a:r>
              <a:rPr lang="en-US" b="1"/>
              <a:t>Bold the first names of anybody who’s presenting</a:t>
            </a:r>
            <a:r>
              <a:rPr lang="en-US"/>
              <a:t> in person.</a:t>
            </a:r>
            <a:endParaRPr/>
          </a:p>
          <a:p>
            <a:pPr marL="171450" lvl="0" indent="-171450" algn="l" rtl="0">
              <a:spcBef>
                <a:spcPts val="0"/>
              </a:spcBef>
              <a:spcAft>
                <a:spcPts val="0"/>
              </a:spcAft>
              <a:buClr>
                <a:schemeClr val="dk1"/>
              </a:buClr>
              <a:buSzPts val="1200"/>
              <a:buFont typeface="Arial"/>
              <a:buChar char="•"/>
            </a:pPr>
            <a:r>
              <a:rPr lang="en-US"/>
              <a:t>Intro/methods/result: </a:t>
            </a:r>
            <a:r>
              <a:rPr lang="en-US" b="1"/>
              <a:t>Do not drop below font size 28</a:t>
            </a:r>
            <a:r>
              <a:rPr lang="en-US"/>
              <a:t>, but if you have extra space, jack up the font size until the space is full.</a:t>
            </a:r>
            <a:endParaRPr/>
          </a:p>
          <a:p>
            <a:pPr marL="171450" lvl="0" indent="-171450" algn="l" rtl="0">
              <a:spcBef>
                <a:spcPts val="0"/>
              </a:spcBef>
              <a:spcAft>
                <a:spcPts val="0"/>
              </a:spcAft>
              <a:buClr>
                <a:schemeClr val="dk1"/>
              </a:buClr>
              <a:buSzPts val="1200"/>
              <a:buFont typeface="Arial"/>
              <a:buChar char="•"/>
            </a:pPr>
            <a:r>
              <a:rPr lang="en-US"/>
              <a:t>Do not use color in the sidebars except in graphs/figures. It’ll pull attention from the center and slow interpretation for passersby.</a:t>
            </a:r>
            <a:endParaRPr/>
          </a:p>
          <a:p>
            <a:pPr marL="0" lvl="0" indent="0" algn="l" rtl="0">
              <a:spcBef>
                <a:spcPts val="0"/>
              </a:spcBef>
              <a:spcAft>
                <a:spcPts val="0"/>
              </a:spcAft>
              <a:buClr>
                <a:schemeClr val="dk1"/>
              </a:buClr>
              <a:buSzPts val="1200"/>
              <a:buFont typeface="Arial"/>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5: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1114425" y="1143000"/>
            <a:ext cx="462915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3703320" y="5387342"/>
            <a:ext cx="41970961"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6172200" y="17289781"/>
            <a:ext cx="37033201"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8" name="Google Shape;18;p9"/>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394710" y="1752607"/>
            <a:ext cx="42588181"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14245590" y="-2087879"/>
            <a:ext cx="20886422" cy="425881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26710960" y="10377488"/>
            <a:ext cx="27896822" cy="106470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5108259" y="39053"/>
            <a:ext cx="27896822" cy="313239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3394710" y="1752607"/>
            <a:ext cx="42588181"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3394710" y="8763000"/>
            <a:ext cx="42588181"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3368995" y="8206749"/>
            <a:ext cx="42588181"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3368995" y="22029430"/>
            <a:ext cx="42588181"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30" name="Google Shape;30;p11"/>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3394710" y="1752607"/>
            <a:ext cx="42588181"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3394710" y="8763000"/>
            <a:ext cx="209854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24997409" y="8763000"/>
            <a:ext cx="2098548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3401141" y="1752607"/>
            <a:ext cx="42588181"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3401147" y="8069582"/>
            <a:ext cx="2088903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3" name="Google Shape;43;p13"/>
          <p:cNvSpPr txBox="1">
            <a:spLocks noGrp="1"/>
          </p:cNvSpPr>
          <p:nvPr>
            <p:ph type="body" idx="2"/>
          </p:nvPr>
        </p:nvSpPr>
        <p:spPr>
          <a:xfrm>
            <a:off x="3401147" y="12024360"/>
            <a:ext cx="20889037"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24997413" y="8069582"/>
            <a:ext cx="20991910"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5" name="Google Shape;45;p13"/>
          <p:cNvSpPr txBox="1">
            <a:spLocks noGrp="1"/>
          </p:cNvSpPr>
          <p:nvPr>
            <p:ph type="body" idx="4"/>
          </p:nvPr>
        </p:nvSpPr>
        <p:spPr>
          <a:xfrm>
            <a:off x="24997413" y="12024360"/>
            <a:ext cx="20991910"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3394710" y="1752607"/>
            <a:ext cx="42588181"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401142" y="2194560"/>
            <a:ext cx="15925561"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20991911" y="4739647"/>
            <a:ext cx="2499741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61" name="Google Shape;61;p16"/>
          <p:cNvSpPr txBox="1">
            <a:spLocks noGrp="1"/>
          </p:cNvSpPr>
          <p:nvPr>
            <p:ph type="body" idx="2"/>
          </p:nvPr>
        </p:nvSpPr>
        <p:spPr>
          <a:xfrm>
            <a:off x="3401142" y="9875520"/>
            <a:ext cx="15925561"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2" name="Google Shape;62;p16"/>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401142" y="2194560"/>
            <a:ext cx="15925561"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20991911" y="4739647"/>
            <a:ext cx="2499741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800"/>
              </a:spcBef>
              <a:spcAft>
                <a:spcPts val="0"/>
              </a:spcAft>
              <a:buClr>
                <a:schemeClr val="dk1"/>
              </a:buClr>
              <a:buSzPts val="15360"/>
              <a:buFont typeface="Arial"/>
              <a:buNone/>
              <a:defRPr sz="15360" b="0" i="0" u="none" strike="noStrike" cap="none">
                <a:solidFill>
                  <a:schemeClr val="dk1"/>
                </a:solidFill>
                <a:latin typeface="Calibri"/>
                <a:ea typeface="Calibri"/>
                <a:cs typeface="Calibri"/>
                <a:sym typeface="Calibri"/>
              </a:defRPr>
            </a:lvl1pPr>
            <a:lvl2pPr marR="0" lvl="1" algn="l" rtl="0">
              <a:lnSpc>
                <a:spcPct val="90000"/>
              </a:lnSpc>
              <a:spcBef>
                <a:spcPts val="2400"/>
              </a:spcBef>
              <a:spcAft>
                <a:spcPts val="0"/>
              </a:spcAft>
              <a:buClr>
                <a:schemeClr val="dk1"/>
              </a:buClr>
              <a:buSzPts val="13440"/>
              <a:buFont typeface="Arial"/>
              <a:buNone/>
              <a:defRPr sz="13439" b="0" i="0" u="none" strike="noStrike" cap="none">
                <a:solidFill>
                  <a:schemeClr val="dk1"/>
                </a:solidFill>
                <a:latin typeface="Calibri"/>
                <a:ea typeface="Calibri"/>
                <a:cs typeface="Calibri"/>
                <a:sym typeface="Calibri"/>
              </a:defRPr>
            </a:lvl2pPr>
            <a:lvl3pPr marR="0" lvl="2"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3pPr>
            <a:lvl4pPr marR="0" lvl="3"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3401142" y="9875520"/>
            <a:ext cx="15925561"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9" name="Google Shape;69;p17"/>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3394710" y="1752607"/>
            <a:ext cx="42588181"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3394710" y="8763000"/>
            <a:ext cx="42588181"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3394710" y="30510488"/>
            <a:ext cx="1110996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16356330" y="30510488"/>
            <a:ext cx="16664939"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34872931" y="30510488"/>
            <a:ext cx="1110996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vectorstock.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thenounproject.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twitter.com/kristinrojasmd" TargetMode="External"/><Relationship Id="rId3" Type="http://schemas.openxmlformats.org/officeDocument/2006/relationships/hyperlink" Target="https://linktr.ee/"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witter.com/kristinrojasmd/status/1124418213050298368" TargetMode="External"/><Relationship Id="rId5" Type="http://schemas.openxmlformats.org/officeDocument/2006/relationships/image" Target="../media/image18.png"/><Relationship Id="rId4" Type="http://schemas.openxmlformats.org/officeDocument/2006/relationships/hyperlink" Target="https://www.qrcode-monkey.com/" TargetMode="Externa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www.nngroup.com/articles/inverted-pyramid" TargetMode="External"/><Relationship Id="rId7" Type="http://schemas.openxmlformats.org/officeDocument/2006/relationships/hyperlink" Target="https://www.nngroup.com/articles/minimize-cognitive-lo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nngroup.com/articles/interaction-cost-definition/" TargetMode="External"/><Relationship Id="rId5" Type="http://schemas.openxmlformats.org/officeDocument/2006/relationships/hyperlink" Target="https://www.nngroup.com/articles/plain-language-experts/" TargetMode="External"/><Relationship Id="rId4" Type="http://schemas.openxmlformats.org/officeDocument/2006/relationships/hyperlink" Target="https://www.nngroup.com/videos/plain-language-for-exper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A45"/>
        </a:solidFill>
        <a:effectLst/>
      </p:bgPr>
    </p:bg>
    <p:spTree>
      <p:nvGrpSpPr>
        <p:cNvPr id="1" name="Shape 88"/>
        <p:cNvGrpSpPr/>
        <p:nvPr/>
      </p:nvGrpSpPr>
      <p:grpSpPr>
        <a:xfrm>
          <a:off x="0" y="0"/>
          <a:ext cx="0" cy="0"/>
          <a:chOff x="0" y="0"/>
          <a:chExt cx="0" cy="0"/>
        </a:xfrm>
      </p:grpSpPr>
      <p:sp>
        <p:nvSpPr>
          <p:cNvPr id="89" name="Google Shape;89;p1"/>
          <p:cNvSpPr/>
          <p:nvPr/>
        </p:nvSpPr>
        <p:spPr>
          <a:xfrm>
            <a:off x="39474938" y="0"/>
            <a:ext cx="9985200" cy="3291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i="1" u="none" strike="noStrike" cap="none">
                <a:solidFill>
                  <a:schemeClr val="lt1"/>
                </a:solidFill>
                <a:latin typeface="Lato"/>
                <a:ea typeface="Lato"/>
                <a:cs typeface="Lato"/>
                <a:sym typeface="Lato"/>
              </a:rPr>
              <a:t>Non-Cognitive Predictors of Student Success:</a:t>
            </a:r>
            <a:br>
              <a:rPr lang="en-US" sz="1800" b="0" i="1" u="none" strike="noStrike" cap="none">
                <a:solidFill>
                  <a:schemeClr val="lt1"/>
                </a:solidFill>
                <a:latin typeface="Lato"/>
                <a:ea typeface="Lato"/>
                <a:cs typeface="Lato"/>
                <a:sym typeface="Lato"/>
              </a:rPr>
            </a:br>
            <a:r>
              <a:rPr lang="en-US" sz="1800" b="0" i="1" u="none" strike="noStrike" cap="none">
                <a:solidFill>
                  <a:schemeClr val="lt1"/>
                </a:solidFill>
                <a:latin typeface="Lato"/>
                <a:ea typeface="Lato"/>
                <a:cs typeface="Lato"/>
                <a:sym typeface="Lato"/>
              </a:rPr>
              <a:t>A Predictive Validity Comparison Between Domestic and International Students</a:t>
            </a:r>
            <a:endParaRPr/>
          </a:p>
        </p:txBody>
      </p:sp>
      <p:sp>
        <p:nvSpPr>
          <p:cNvPr id="90" name="Google Shape;90;p1"/>
          <p:cNvSpPr/>
          <p:nvPr/>
        </p:nvSpPr>
        <p:spPr>
          <a:xfrm>
            <a:off x="-1" y="0"/>
            <a:ext cx="11571511" cy="329184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12991018" y="2094383"/>
            <a:ext cx="25976635" cy="1076717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12500"/>
              <a:buFont typeface="Lato Black"/>
              <a:buNone/>
            </a:pPr>
            <a:r>
              <a:rPr lang="en-US" sz="12500" dirty="0">
                <a:solidFill>
                  <a:schemeClr val="lt1"/>
                </a:solidFill>
                <a:latin typeface="+mj-lt"/>
                <a:ea typeface="Lato Black"/>
                <a:cs typeface="Lato Black"/>
                <a:sym typeface="Lato Black"/>
              </a:rPr>
              <a:t>Main finding/Key message </a:t>
            </a:r>
            <a:r>
              <a:rPr lang="en-US" sz="12500" dirty="0">
                <a:solidFill>
                  <a:schemeClr val="lt1"/>
                </a:solidFill>
                <a:latin typeface="+mj-lt"/>
                <a:ea typeface="Lato"/>
                <a:cs typeface="Lato"/>
                <a:sym typeface="Lato"/>
              </a:rPr>
              <a:t>goes here, translated into </a:t>
            </a:r>
            <a:r>
              <a:rPr lang="en-US" sz="12500" dirty="0">
                <a:solidFill>
                  <a:schemeClr val="lt1"/>
                </a:solidFill>
                <a:latin typeface="+mj-lt"/>
                <a:ea typeface="Lato Black"/>
                <a:cs typeface="Lato Black"/>
                <a:sym typeface="Lato Black"/>
              </a:rPr>
              <a:t>plain English</a:t>
            </a:r>
            <a:r>
              <a:rPr lang="en-US" sz="12500" dirty="0">
                <a:solidFill>
                  <a:schemeClr val="lt1"/>
                </a:solidFill>
                <a:latin typeface="+mj-lt"/>
                <a:ea typeface="Lato"/>
                <a:cs typeface="Lato"/>
                <a:sym typeface="Lato"/>
              </a:rPr>
              <a:t>. </a:t>
            </a:r>
            <a:r>
              <a:rPr lang="en-US" sz="12500" dirty="0">
                <a:solidFill>
                  <a:schemeClr val="lt1"/>
                </a:solidFill>
                <a:latin typeface="+mj-lt"/>
                <a:ea typeface="Lato Black"/>
                <a:cs typeface="Lato Black"/>
                <a:sym typeface="Lato Black"/>
              </a:rPr>
              <a:t>Emphasize</a:t>
            </a:r>
            <a:r>
              <a:rPr lang="en-US" sz="12500" dirty="0">
                <a:solidFill>
                  <a:schemeClr val="lt1"/>
                </a:solidFill>
                <a:latin typeface="+mj-lt"/>
                <a:ea typeface="Lato"/>
                <a:cs typeface="Lato"/>
                <a:sym typeface="Lato"/>
              </a:rPr>
              <a:t> the important words.</a:t>
            </a:r>
            <a:endParaRPr dirty="0">
              <a:latin typeface="+mj-lt"/>
            </a:endParaRPr>
          </a:p>
        </p:txBody>
      </p:sp>
      <p:sp>
        <p:nvSpPr>
          <p:cNvPr id="92" name="Google Shape;92;p1"/>
          <p:cNvSpPr txBox="1"/>
          <p:nvPr/>
        </p:nvSpPr>
        <p:spPr>
          <a:xfrm>
            <a:off x="1010509" y="5926681"/>
            <a:ext cx="9564000" cy="25914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600" b="1" dirty="0">
                <a:solidFill>
                  <a:schemeClr val="dk1"/>
                </a:solidFill>
                <a:latin typeface="+mj-lt"/>
                <a:ea typeface="Lato"/>
                <a:cs typeface="Lato"/>
                <a:sym typeface="Lato"/>
              </a:rPr>
              <a:t>BACKGROUND: Who cares?</a:t>
            </a:r>
            <a:r>
              <a:rPr lang="en-US" sz="3600" dirty="0">
                <a:solidFill>
                  <a:schemeClr val="dk1"/>
                </a:solidFill>
                <a:latin typeface="+mj-lt"/>
                <a:ea typeface="Lato"/>
                <a:cs typeface="Lato"/>
                <a:sym typeface="Lato"/>
              </a:rPr>
              <a:t> Explain why this issue, your study or project matters to Children’s Healthcare Canada members, partners, and other child health stakeholders in the fastest, most brutal way possible (feel free to add graphics!).</a:t>
            </a: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rgbClr val="8C1616"/>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rgbClr val="8C1616"/>
              </a:solidFill>
              <a:latin typeface="+mj-lt"/>
              <a:ea typeface="Lato"/>
              <a:cs typeface="Lato"/>
              <a:sym typeface="Lato"/>
            </a:endParaRPr>
          </a:p>
          <a:p>
            <a:pPr marL="0" marR="0" lvl="0" indent="0" algn="l" rtl="0">
              <a:lnSpc>
                <a:spcPct val="120000"/>
              </a:lnSpc>
              <a:spcBef>
                <a:spcPts val="0"/>
              </a:spcBef>
              <a:spcAft>
                <a:spcPts val="0"/>
              </a:spcAft>
              <a:buNone/>
            </a:pPr>
            <a:r>
              <a:rPr lang="en-US" sz="3600" b="1" dirty="0">
                <a:solidFill>
                  <a:srgbClr val="8C1616"/>
                </a:solidFill>
                <a:latin typeface="+mj-lt"/>
                <a:ea typeface="Lato"/>
                <a:cs typeface="Lato"/>
                <a:sym typeface="Lato"/>
              </a:rPr>
              <a:t>METHODS</a:t>
            </a:r>
            <a:endParaRPr dirty="0">
              <a:latin typeface="+mj-lt"/>
            </a:endParaRPr>
          </a:p>
          <a:p>
            <a:pPr marL="742950" marR="0" lvl="0" indent="-742950" algn="l" rtl="0">
              <a:lnSpc>
                <a:spcPct val="120000"/>
              </a:lnSpc>
              <a:spcBef>
                <a:spcPts val="0"/>
              </a:spcBef>
              <a:spcAft>
                <a:spcPts val="0"/>
              </a:spcAft>
              <a:buClr>
                <a:schemeClr val="dk1"/>
              </a:buClr>
              <a:buSzPts val="3600"/>
              <a:buFont typeface="Calibri"/>
              <a:buAutoNum type="arabicPeriod"/>
            </a:pPr>
            <a:r>
              <a:rPr lang="en-US" sz="3600" dirty="0">
                <a:solidFill>
                  <a:schemeClr val="dk1"/>
                </a:solidFill>
                <a:latin typeface="+mj-lt"/>
                <a:ea typeface="Lato"/>
                <a:cs typeface="Lato"/>
                <a:sym typeface="Lato"/>
              </a:rPr>
              <a:t>Collected [what] from [population]</a:t>
            </a:r>
            <a:endParaRPr dirty="0">
              <a:latin typeface="+mj-lt"/>
            </a:endParaRPr>
          </a:p>
          <a:p>
            <a:pPr marL="742950" marR="0" lvl="0" indent="-742950" algn="l" rtl="0">
              <a:lnSpc>
                <a:spcPct val="120000"/>
              </a:lnSpc>
              <a:spcBef>
                <a:spcPts val="0"/>
              </a:spcBef>
              <a:spcAft>
                <a:spcPts val="0"/>
              </a:spcAft>
              <a:buClr>
                <a:schemeClr val="dk1"/>
              </a:buClr>
              <a:buSzPts val="3600"/>
              <a:buFont typeface="Calibri"/>
              <a:buAutoNum type="arabicPeriod"/>
            </a:pPr>
            <a:r>
              <a:rPr lang="en-US" sz="3600" dirty="0">
                <a:solidFill>
                  <a:schemeClr val="dk1"/>
                </a:solidFill>
                <a:latin typeface="+mj-lt"/>
                <a:ea typeface="Lato"/>
                <a:cs typeface="Lato"/>
                <a:sym typeface="Lato"/>
              </a:rPr>
              <a:t>Tested it with X process.</a:t>
            </a:r>
            <a:endParaRPr dirty="0">
              <a:latin typeface="+mj-lt"/>
            </a:endParaRPr>
          </a:p>
          <a:p>
            <a:pPr marL="742950" marR="0" lvl="0" indent="-742950" algn="l" rtl="0">
              <a:lnSpc>
                <a:spcPct val="120000"/>
              </a:lnSpc>
              <a:spcBef>
                <a:spcPts val="0"/>
              </a:spcBef>
              <a:spcAft>
                <a:spcPts val="0"/>
              </a:spcAft>
              <a:buClr>
                <a:schemeClr val="dk1"/>
              </a:buClr>
              <a:buSzPts val="3600"/>
              <a:buFont typeface="Calibri"/>
              <a:buAutoNum type="arabicPeriod"/>
            </a:pPr>
            <a:r>
              <a:rPr lang="en-US" sz="3600" dirty="0">
                <a:solidFill>
                  <a:schemeClr val="dk1"/>
                </a:solidFill>
                <a:latin typeface="+mj-lt"/>
                <a:ea typeface="Lato"/>
                <a:cs typeface="Lato"/>
                <a:sym typeface="Lato"/>
              </a:rPr>
              <a:t>Illustrate your methods if you can.</a:t>
            </a:r>
            <a:endParaRPr dirty="0">
              <a:latin typeface="+mj-lt"/>
            </a:endParaRPr>
          </a:p>
          <a:p>
            <a:pPr marL="742950" marR="0" lvl="0" indent="-742950" algn="l" rtl="0">
              <a:lnSpc>
                <a:spcPct val="120000"/>
              </a:lnSpc>
              <a:spcBef>
                <a:spcPts val="0"/>
              </a:spcBef>
              <a:spcAft>
                <a:spcPts val="0"/>
              </a:spcAft>
              <a:buClr>
                <a:schemeClr val="dk1"/>
              </a:buClr>
              <a:buSzPts val="3600"/>
              <a:buFont typeface="Calibri"/>
              <a:buAutoNum type="arabicPeriod"/>
            </a:pPr>
            <a:r>
              <a:rPr lang="en-US" sz="3600" b="1" dirty="0">
                <a:solidFill>
                  <a:schemeClr val="dk1"/>
                </a:solidFill>
                <a:latin typeface="+mj-lt"/>
                <a:ea typeface="Lato"/>
                <a:cs typeface="Lato"/>
                <a:sym typeface="Lato"/>
              </a:rPr>
              <a:t>Try a flowchart!</a:t>
            </a:r>
            <a:endParaRPr dirty="0">
              <a:latin typeface="+mj-lt"/>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lvl="0" indent="0" algn="l" rtl="0">
              <a:lnSpc>
                <a:spcPct val="120000"/>
              </a:lnSpc>
              <a:spcBef>
                <a:spcPts val="0"/>
              </a:spcBef>
              <a:spcAft>
                <a:spcPts val="0"/>
              </a:spcAft>
              <a:buClr>
                <a:schemeClr val="dk1"/>
              </a:buClr>
              <a:buFont typeface="Arial"/>
              <a:buNone/>
            </a:pPr>
            <a:r>
              <a:rPr lang="en-US" sz="3600" dirty="0">
                <a:solidFill>
                  <a:schemeClr val="dk1"/>
                </a:solidFill>
                <a:latin typeface="+mj-lt"/>
                <a:ea typeface="Lato"/>
                <a:cs typeface="Lato"/>
                <a:sym typeface="Lato"/>
              </a:rPr>
              <a:t>PATIENT PARTNERSHIP</a:t>
            </a:r>
            <a:endParaRPr sz="3600" dirty="0">
              <a:solidFill>
                <a:schemeClr val="dk1"/>
              </a:solidFill>
              <a:latin typeface="+mj-lt"/>
              <a:ea typeface="Lato"/>
              <a:cs typeface="Lato"/>
              <a:sym typeface="Lato"/>
            </a:endParaRPr>
          </a:p>
          <a:p>
            <a:pPr marL="571500" lvl="0" indent="-571500" algn="l" rtl="0">
              <a:lnSpc>
                <a:spcPct val="120000"/>
              </a:lnSpc>
              <a:spcBef>
                <a:spcPts val="0"/>
              </a:spcBef>
              <a:spcAft>
                <a:spcPts val="0"/>
              </a:spcAft>
              <a:buClr>
                <a:schemeClr val="dk1"/>
              </a:buClr>
              <a:buSzPts val="3600"/>
              <a:buChar char="•"/>
            </a:pPr>
            <a:r>
              <a:rPr lang="en-US" sz="3600" dirty="0">
                <a:solidFill>
                  <a:schemeClr val="dk1"/>
                </a:solidFill>
                <a:latin typeface="+mj-lt"/>
                <a:ea typeface="Lato"/>
                <a:cs typeface="Lato"/>
                <a:sym typeface="Lato"/>
              </a:rPr>
              <a:t>Describe nature of involvement in research design, data collection, interpretation of </a:t>
            </a:r>
            <a:r>
              <a:rPr lang="en-US" sz="3600" dirty="0" err="1">
                <a:solidFill>
                  <a:schemeClr val="dk1"/>
                </a:solidFill>
                <a:latin typeface="+mj-lt"/>
                <a:ea typeface="Lato"/>
                <a:cs typeface="Lato"/>
                <a:sym typeface="Lato"/>
              </a:rPr>
              <a:t>findings,and</a:t>
            </a:r>
            <a:r>
              <a:rPr lang="en-US" sz="3600" dirty="0">
                <a:solidFill>
                  <a:schemeClr val="dk1"/>
                </a:solidFill>
                <a:latin typeface="+mj-lt"/>
                <a:ea typeface="Lato"/>
                <a:cs typeface="Lato"/>
                <a:sym typeface="Lato"/>
              </a:rPr>
              <a:t>/or  articulation of implications </a:t>
            </a:r>
            <a:endParaRPr sz="3600" dirty="0">
              <a:solidFill>
                <a:schemeClr val="dk1"/>
              </a:solidFill>
              <a:latin typeface="+mj-lt"/>
              <a:ea typeface="Lato"/>
              <a:cs typeface="Lato"/>
              <a:sym typeface="Lato"/>
            </a:endParaRPr>
          </a:p>
          <a:p>
            <a:pPr marL="0" lvl="0" indent="0" algn="l" rtl="0">
              <a:lnSpc>
                <a:spcPct val="120000"/>
              </a:lnSpc>
              <a:spcBef>
                <a:spcPts val="0"/>
              </a:spcBef>
              <a:spcAft>
                <a:spcPts val="0"/>
              </a:spcAft>
              <a:buClr>
                <a:schemeClr val="dk1"/>
              </a:buClr>
              <a:buFont typeface="Arial"/>
              <a:buNone/>
            </a:pPr>
            <a:endParaRPr sz="3600"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b="1"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r>
              <a:rPr lang="en-US" sz="3600" b="1" dirty="0">
                <a:solidFill>
                  <a:schemeClr val="dk1"/>
                </a:solidFill>
                <a:latin typeface="+mj-lt"/>
                <a:ea typeface="Lato"/>
                <a:cs typeface="Lato"/>
                <a:sym typeface="Lato"/>
              </a:rPr>
              <a:t>RESULTS</a:t>
            </a:r>
            <a:endParaRPr dirty="0">
              <a:latin typeface="+mj-lt"/>
            </a:endParaRPr>
          </a:p>
          <a:p>
            <a:pPr marL="571500" marR="0" lvl="0" indent="-571500" algn="l" rtl="0">
              <a:lnSpc>
                <a:spcPct val="120000"/>
              </a:lnSpc>
              <a:spcBef>
                <a:spcPts val="0"/>
              </a:spcBef>
              <a:spcAft>
                <a:spcPts val="0"/>
              </a:spcAft>
              <a:buClr>
                <a:schemeClr val="dk1"/>
              </a:buClr>
              <a:buSzPts val="3600"/>
              <a:buFont typeface="Arial"/>
              <a:buChar char="•"/>
            </a:pPr>
            <a:r>
              <a:rPr lang="en-US" sz="3600" dirty="0">
                <a:solidFill>
                  <a:schemeClr val="dk1"/>
                </a:solidFill>
                <a:latin typeface="+mj-lt"/>
                <a:ea typeface="Lato"/>
                <a:cs typeface="Lato"/>
                <a:sym typeface="Lato"/>
              </a:rPr>
              <a:t>Graph/table with </a:t>
            </a:r>
            <a:r>
              <a:rPr lang="en-US" sz="3600" b="1" dirty="0">
                <a:solidFill>
                  <a:schemeClr val="dk1"/>
                </a:solidFill>
                <a:latin typeface="+mj-lt"/>
                <a:ea typeface="Lato"/>
                <a:cs typeface="Lato"/>
                <a:sym typeface="Lato"/>
              </a:rPr>
              <a:t>essential results only</a:t>
            </a:r>
            <a:r>
              <a:rPr lang="en-US" sz="3600" dirty="0">
                <a:solidFill>
                  <a:schemeClr val="dk1"/>
                </a:solidFill>
                <a:latin typeface="+mj-lt"/>
                <a:ea typeface="Lato"/>
                <a:cs typeface="Lato"/>
                <a:sym typeface="Lato"/>
              </a:rPr>
              <a:t>.</a:t>
            </a:r>
            <a:endParaRPr dirty="0">
              <a:latin typeface="+mj-lt"/>
            </a:endParaRPr>
          </a:p>
          <a:p>
            <a:pPr marL="571500" marR="0" lvl="0" indent="-571500" algn="l" rtl="0">
              <a:lnSpc>
                <a:spcPct val="120000"/>
              </a:lnSpc>
              <a:spcBef>
                <a:spcPts val="0"/>
              </a:spcBef>
              <a:spcAft>
                <a:spcPts val="0"/>
              </a:spcAft>
              <a:buClr>
                <a:schemeClr val="dk1"/>
              </a:buClr>
              <a:buSzPts val="3600"/>
              <a:buFont typeface="Arial"/>
              <a:buChar char="•"/>
            </a:pPr>
            <a:r>
              <a:rPr lang="en-US" sz="3600" dirty="0">
                <a:solidFill>
                  <a:schemeClr val="dk1"/>
                </a:solidFill>
                <a:latin typeface="+mj-lt"/>
                <a:ea typeface="Lato"/>
                <a:cs typeface="Lato"/>
                <a:sym typeface="Lato"/>
              </a:rPr>
              <a:t>All the other correlations in the ammo bar.</a:t>
            </a:r>
            <a:endParaRPr dirty="0">
              <a:latin typeface="+mj-lt"/>
            </a:endParaRPr>
          </a:p>
          <a:p>
            <a:pPr marL="571500" marR="0" lvl="0" indent="-342900" algn="l" rtl="0">
              <a:lnSpc>
                <a:spcPct val="120000"/>
              </a:lnSpc>
              <a:spcBef>
                <a:spcPts val="0"/>
              </a:spcBef>
              <a:spcAft>
                <a:spcPts val="0"/>
              </a:spcAft>
              <a:buClr>
                <a:schemeClr val="dk1"/>
              </a:buClr>
              <a:buSzPts val="3600"/>
              <a:buFont typeface="Arial"/>
              <a:buNone/>
            </a:pPr>
            <a:endParaRPr sz="3600" dirty="0">
              <a:solidFill>
                <a:schemeClr val="dk1"/>
              </a:solidFill>
              <a:latin typeface="+mj-lt"/>
              <a:ea typeface="Lato"/>
              <a:cs typeface="Lato"/>
              <a:sym typeface="Lato"/>
            </a:endParaRPr>
          </a:p>
          <a:p>
            <a:pPr marL="571500" marR="0" lvl="0" indent="-342900" algn="l" rtl="0">
              <a:lnSpc>
                <a:spcPct val="120000"/>
              </a:lnSpc>
              <a:spcBef>
                <a:spcPts val="0"/>
              </a:spcBef>
              <a:spcAft>
                <a:spcPts val="0"/>
              </a:spcAft>
              <a:buClr>
                <a:schemeClr val="dk1"/>
              </a:buClr>
              <a:buSzPts val="3600"/>
              <a:buFont typeface="Arial"/>
              <a:buNone/>
            </a:pPr>
            <a:endParaRPr sz="3600"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dirty="0">
              <a:solidFill>
                <a:schemeClr val="dk1"/>
              </a:solidFill>
              <a:latin typeface="+mj-lt"/>
              <a:ea typeface="Lato"/>
              <a:cs typeface="Lato"/>
              <a:sym typeface="Lato"/>
            </a:endParaRPr>
          </a:p>
          <a:p>
            <a:pPr marL="0" marR="0" lvl="0" indent="0" algn="l" rtl="0">
              <a:lnSpc>
                <a:spcPct val="120000"/>
              </a:lnSpc>
              <a:spcBef>
                <a:spcPts val="0"/>
              </a:spcBef>
              <a:spcAft>
                <a:spcPts val="0"/>
              </a:spcAft>
              <a:buNone/>
            </a:pPr>
            <a:endParaRPr sz="3600" dirty="0">
              <a:solidFill>
                <a:schemeClr val="dk1"/>
              </a:solidFill>
              <a:latin typeface="Lato"/>
              <a:ea typeface="Lato"/>
              <a:cs typeface="Lato"/>
              <a:sym typeface="Lato"/>
            </a:endParaRPr>
          </a:p>
          <a:p>
            <a:pPr marL="0" marR="0" lvl="0" indent="0" algn="l" rtl="0">
              <a:lnSpc>
                <a:spcPct val="120000"/>
              </a:lnSpc>
              <a:spcBef>
                <a:spcPts val="0"/>
              </a:spcBef>
              <a:spcAft>
                <a:spcPts val="0"/>
              </a:spcAft>
              <a:buNone/>
            </a:pPr>
            <a:endParaRPr sz="3600" dirty="0">
              <a:solidFill>
                <a:schemeClr val="dk1"/>
              </a:solidFill>
              <a:latin typeface="Lato"/>
              <a:ea typeface="Lato"/>
              <a:cs typeface="Lato"/>
              <a:sym typeface="Lato"/>
            </a:endParaRPr>
          </a:p>
        </p:txBody>
      </p:sp>
      <p:sp>
        <p:nvSpPr>
          <p:cNvPr id="93" name="Google Shape;93;p1"/>
          <p:cNvSpPr txBox="1"/>
          <p:nvPr/>
        </p:nvSpPr>
        <p:spPr>
          <a:xfrm>
            <a:off x="39625450" y="244300"/>
            <a:ext cx="9985200" cy="2401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5400" b="1" dirty="0">
              <a:solidFill>
                <a:schemeClr val="dk1"/>
              </a:solidFill>
              <a:latin typeface="Lato"/>
              <a:ea typeface="Lato"/>
              <a:cs typeface="Lato"/>
              <a:sym typeface="Lato"/>
            </a:endParaRPr>
          </a:p>
          <a:p>
            <a:pPr marL="0" marR="0" lvl="0" indent="0" algn="l" rtl="0">
              <a:spcBef>
                <a:spcPts val="0"/>
              </a:spcBef>
              <a:spcAft>
                <a:spcPts val="0"/>
              </a:spcAft>
              <a:buNone/>
            </a:pPr>
            <a:r>
              <a:rPr lang="en-US" sz="5400" b="1" dirty="0">
                <a:solidFill>
                  <a:schemeClr val="dk1"/>
                </a:solidFill>
                <a:latin typeface="+mj-lt"/>
                <a:ea typeface="Lato"/>
                <a:cs typeface="Lato"/>
                <a:sym typeface="Lato"/>
              </a:rPr>
              <a:t>AMMO BAR</a:t>
            </a:r>
            <a:endParaRPr dirty="0">
              <a:latin typeface="+mj-lt"/>
            </a:endParaRPr>
          </a:p>
          <a:p>
            <a:pPr marL="0" marR="0" lvl="0" indent="0" algn="l" rtl="0">
              <a:spcBef>
                <a:spcPts val="0"/>
              </a:spcBef>
              <a:spcAft>
                <a:spcPts val="0"/>
              </a:spcAft>
              <a:buNone/>
            </a:pPr>
            <a:endParaRPr sz="5400" b="1" dirty="0">
              <a:solidFill>
                <a:schemeClr val="dk1"/>
              </a:solidFill>
              <a:latin typeface="+mj-lt"/>
              <a:ea typeface="Lato"/>
              <a:cs typeface="Lato"/>
              <a:sym typeface="Lato"/>
            </a:endParaRPr>
          </a:p>
          <a:p>
            <a:pPr marL="0" marR="0" lvl="0" indent="0" algn="l" rtl="0">
              <a:spcBef>
                <a:spcPts val="0"/>
              </a:spcBef>
              <a:spcAft>
                <a:spcPts val="0"/>
              </a:spcAft>
              <a:buNone/>
            </a:pPr>
            <a:r>
              <a:rPr lang="en-US" sz="4800" b="1" dirty="0">
                <a:solidFill>
                  <a:schemeClr val="dk1"/>
                </a:solidFill>
                <a:latin typeface="+mj-lt"/>
                <a:ea typeface="Lato"/>
                <a:cs typeface="Lato"/>
                <a:sym typeface="Lato"/>
              </a:rPr>
              <a:t>Delete this and replace it with </a:t>
            </a:r>
            <a:r>
              <a:rPr lang="en-US" sz="4800" dirty="0">
                <a:solidFill>
                  <a:schemeClr val="dk1"/>
                </a:solidFill>
                <a:latin typeface="+mj-lt"/>
                <a:ea typeface="Lato"/>
                <a:cs typeface="Lato"/>
                <a:sym typeface="Lato"/>
              </a:rPr>
              <a:t>Implications for </a:t>
            </a:r>
            <a:endParaRPr sz="4800" dirty="0">
              <a:solidFill>
                <a:schemeClr val="dk1"/>
              </a:solidFill>
              <a:latin typeface="+mj-lt"/>
              <a:ea typeface="Lato"/>
              <a:cs typeface="Lato"/>
              <a:sym typeface="Lato"/>
            </a:endParaRPr>
          </a:p>
          <a:p>
            <a:pPr marL="1143000" marR="0" lvl="0" indent="-1143000" algn="l" rtl="0">
              <a:lnSpc>
                <a:spcPct val="100000"/>
              </a:lnSpc>
              <a:spcBef>
                <a:spcPts val="0"/>
              </a:spcBef>
              <a:spcAft>
                <a:spcPts val="0"/>
              </a:spcAft>
              <a:buClr>
                <a:schemeClr val="dk1"/>
              </a:buClr>
              <a:buSzPts val="4800"/>
              <a:buChar char="•"/>
            </a:pPr>
            <a:r>
              <a:rPr lang="en-US" sz="4800" dirty="0">
                <a:solidFill>
                  <a:schemeClr val="dk1"/>
                </a:solidFill>
                <a:latin typeface="+mj-lt"/>
                <a:ea typeface="Lato"/>
                <a:cs typeface="Lato"/>
                <a:sym typeface="Lato"/>
              </a:rPr>
              <a:t>practice</a:t>
            </a:r>
            <a:endParaRPr sz="4800" dirty="0">
              <a:solidFill>
                <a:schemeClr val="dk1"/>
              </a:solidFill>
              <a:latin typeface="+mj-lt"/>
              <a:ea typeface="Lato"/>
              <a:cs typeface="Lato"/>
              <a:sym typeface="Lato"/>
            </a:endParaRPr>
          </a:p>
          <a:p>
            <a:pPr marL="1143000" marR="0" lvl="0" indent="-1143000" algn="l" rtl="0">
              <a:lnSpc>
                <a:spcPct val="100000"/>
              </a:lnSpc>
              <a:spcBef>
                <a:spcPts val="0"/>
              </a:spcBef>
              <a:spcAft>
                <a:spcPts val="0"/>
              </a:spcAft>
              <a:buClr>
                <a:schemeClr val="dk1"/>
              </a:buClr>
              <a:buSzPts val="4800"/>
              <a:buChar char="•"/>
            </a:pPr>
            <a:r>
              <a:rPr lang="en-US" sz="4800" dirty="0">
                <a:solidFill>
                  <a:schemeClr val="dk1"/>
                </a:solidFill>
                <a:latin typeface="+mj-lt"/>
                <a:ea typeface="Lato"/>
                <a:cs typeface="Lato"/>
                <a:sym typeface="Lato"/>
              </a:rPr>
              <a:t>policy</a:t>
            </a:r>
            <a:endParaRPr sz="4800" dirty="0">
              <a:solidFill>
                <a:schemeClr val="dk1"/>
              </a:solidFill>
              <a:latin typeface="+mj-lt"/>
              <a:ea typeface="Lato"/>
              <a:cs typeface="Lato"/>
              <a:sym typeface="Lato"/>
            </a:endParaRPr>
          </a:p>
          <a:p>
            <a:pPr marL="1143000" marR="0" lvl="0" indent="-1143000" algn="l" rtl="0">
              <a:lnSpc>
                <a:spcPct val="100000"/>
              </a:lnSpc>
              <a:spcBef>
                <a:spcPts val="0"/>
              </a:spcBef>
              <a:spcAft>
                <a:spcPts val="0"/>
              </a:spcAft>
              <a:buClr>
                <a:schemeClr val="dk1"/>
              </a:buClr>
              <a:buSzPts val="4800"/>
              <a:buChar char="•"/>
            </a:pPr>
            <a:r>
              <a:rPr lang="en-US" sz="4800" dirty="0">
                <a:solidFill>
                  <a:schemeClr val="dk1"/>
                </a:solidFill>
                <a:latin typeface="+mj-lt"/>
                <a:ea typeface="Lato"/>
                <a:cs typeface="Lato"/>
                <a:sym typeface="Lato"/>
              </a:rPr>
              <a:t>organizational/system leadership</a:t>
            </a: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r>
              <a:rPr lang="en-US" sz="4800" dirty="0">
                <a:solidFill>
                  <a:schemeClr val="dk1"/>
                </a:solidFill>
                <a:latin typeface="+mj-lt"/>
                <a:ea typeface="Lato"/>
                <a:cs typeface="Lato"/>
                <a:sym typeface="Lato"/>
              </a:rPr>
              <a:t>You may also wish to include here or via QR code</a:t>
            </a: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1143000" marR="0" lvl="0" indent="-1143000" algn="l" rtl="0">
              <a:lnSpc>
                <a:spcPct val="100000"/>
              </a:lnSpc>
              <a:spcBef>
                <a:spcPts val="0"/>
              </a:spcBef>
              <a:spcAft>
                <a:spcPts val="0"/>
              </a:spcAft>
              <a:buClr>
                <a:schemeClr val="dk1"/>
              </a:buClr>
              <a:buSzPts val="4800"/>
              <a:buChar char="•"/>
            </a:pPr>
            <a:r>
              <a:rPr lang="en-US" sz="4800" dirty="0">
                <a:solidFill>
                  <a:schemeClr val="dk1"/>
                </a:solidFill>
                <a:latin typeface="+mj-lt"/>
                <a:ea typeface="Lato"/>
                <a:cs typeface="Lato"/>
                <a:sym typeface="Lato"/>
              </a:rPr>
              <a:t>Extra Graphs</a:t>
            </a:r>
            <a:endParaRPr sz="4800" dirty="0">
              <a:solidFill>
                <a:schemeClr val="dk1"/>
              </a:solidFill>
              <a:latin typeface="+mj-lt"/>
              <a:ea typeface="Lato"/>
              <a:cs typeface="Lato"/>
              <a:sym typeface="Lato"/>
            </a:endParaRPr>
          </a:p>
          <a:p>
            <a:pPr marL="1143000" marR="0" lvl="0" indent="-1143000" algn="l" rtl="0">
              <a:lnSpc>
                <a:spcPct val="100000"/>
              </a:lnSpc>
              <a:spcBef>
                <a:spcPts val="0"/>
              </a:spcBef>
              <a:spcAft>
                <a:spcPts val="0"/>
              </a:spcAft>
              <a:buClr>
                <a:schemeClr val="dk1"/>
              </a:buClr>
              <a:buSzPts val="4800"/>
              <a:buChar char="•"/>
            </a:pPr>
            <a:r>
              <a:rPr lang="en-US" sz="4800" dirty="0">
                <a:solidFill>
                  <a:schemeClr val="dk1"/>
                </a:solidFill>
                <a:latin typeface="+mj-lt"/>
                <a:ea typeface="Lato"/>
                <a:cs typeface="Lato"/>
                <a:sym typeface="Lato"/>
              </a:rPr>
              <a:t>Extra Correlation tables</a:t>
            </a:r>
            <a:endParaRPr sz="4800" dirty="0">
              <a:solidFill>
                <a:schemeClr val="dk1"/>
              </a:solidFill>
              <a:latin typeface="+mj-lt"/>
              <a:ea typeface="Lato"/>
              <a:cs typeface="Lato"/>
              <a:sym typeface="Lato"/>
            </a:endParaRPr>
          </a:p>
          <a:p>
            <a:pPr marL="1143000" marR="0" lvl="0" indent="-1143000" algn="l" rtl="0">
              <a:lnSpc>
                <a:spcPct val="100000"/>
              </a:lnSpc>
              <a:spcBef>
                <a:spcPts val="0"/>
              </a:spcBef>
              <a:spcAft>
                <a:spcPts val="0"/>
              </a:spcAft>
              <a:buClr>
                <a:schemeClr val="dk1"/>
              </a:buClr>
              <a:buSzPts val="4800"/>
              <a:buChar char="•"/>
            </a:pPr>
            <a:r>
              <a:rPr lang="en-US" sz="4800" dirty="0">
                <a:solidFill>
                  <a:schemeClr val="dk1"/>
                </a:solidFill>
                <a:latin typeface="+mj-lt"/>
                <a:ea typeface="Lato"/>
                <a:cs typeface="Lato"/>
                <a:sym typeface="Lato"/>
              </a:rPr>
              <a:t>Extra Figures</a:t>
            </a:r>
            <a:endParaRPr sz="4800" dirty="0">
              <a:solidFill>
                <a:schemeClr val="dk1"/>
              </a:solidFill>
              <a:latin typeface="+mj-lt"/>
              <a:ea typeface="Lato"/>
              <a:cs typeface="Lato"/>
              <a:sym typeface="Lato"/>
            </a:endParaRPr>
          </a:p>
          <a:p>
            <a:pPr marL="1143000" marR="0" lvl="0" indent="-1143000" algn="l" rtl="0">
              <a:lnSpc>
                <a:spcPct val="100000"/>
              </a:lnSpc>
              <a:spcBef>
                <a:spcPts val="0"/>
              </a:spcBef>
              <a:spcAft>
                <a:spcPts val="0"/>
              </a:spcAft>
              <a:buClr>
                <a:schemeClr val="dk1"/>
              </a:buClr>
              <a:buSzPts val="4800"/>
              <a:buChar char="•"/>
            </a:pPr>
            <a:r>
              <a:rPr lang="en-US" sz="4800" dirty="0">
                <a:solidFill>
                  <a:schemeClr val="dk1"/>
                </a:solidFill>
                <a:latin typeface="+mj-lt"/>
                <a:ea typeface="Lato"/>
                <a:cs typeface="Lato"/>
                <a:sym typeface="Lato"/>
              </a:rPr>
              <a:t>Extra nuance that you’re worried about leaving out</a:t>
            </a: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mj-lt"/>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4800" dirty="0">
              <a:solidFill>
                <a:schemeClr val="dk1"/>
              </a:solidFill>
              <a:latin typeface="Lato"/>
              <a:ea typeface="Lato"/>
              <a:cs typeface="Lato"/>
              <a:sym typeface="Lato"/>
            </a:endParaRPr>
          </a:p>
        </p:txBody>
      </p:sp>
      <p:sp>
        <p:nvSpPr>
          <p:cNvPr id="94" name="Google Shape;94;p1"/>
          <p:cNvSpPr/>
          <p:nvPr/>
        </p:nvSpPr>
        <p:spPr>
          <a:xfrm>
            <a:off x="18329345" y="28402488"/>
            <a:ext cx="1256803" cy="2173929"/>
          </a:xfrm>
          <a:custGeom>
            <a:avLst/>
            <a:gdLst/>
            <a:ahLst/>
            <a:cxnLst/>
            <a:rect l="l" t="t" r="r" b="b"/>
            <a:pathLst>
              <a:path w="2089376" h="3614056" extrusionOk="0">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CDCDC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8D8D8"/>
              </a:solidFill>
              <a:latin typeface="Calibri"/>
              <a:ea typeface="Calibri"/>
              <a:cs typeface="Calibri"/>
              <a:sym typeface="Calibri"/>
            </a:endParaRPr>
          </a:p>
        </p:txBody>
      </p:sp>
      <p:sp>
        <p:nvSpPr>
          <p:cNvPr id="95" name="Google Shape;95;p1"/>
          <p:cNvSpPr txBox="1"/>
          <p:nvPr/>
        </p:nvSpPr>
        <p:spPr>
          <a:xfrm>
            <a:off x="20010309" y="28501422"/>
            <a:ext cx="1157151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dirty="0">
                <a:solidFill>
                  <a:srgbClr val="CDCDCD"/>
                </a:solidFill>
                <a:latin typeface="+mj-lt"/>
                <a:ea typeface="Lato Black"/>
                <a:cs typeface="Lato Black"/>
                <a:sym typeface="Lato Black"/>
              </a:rPr>
              <a:t>Take a picture</a:t>
            </a:r>
            <a:r>
              <a:rPr lang="en-US" sz="4800" dirty="0">
                <a:solidFill>
                  <a:srgbClr val="CDCDCD"/>
                </a:solidFill>
                <a:latin typeface="+mj-lt"/>
                <a:ea typeface="Lato"/>
                <a:cs typeface="Lato"/>
                <a:sym typeface="Lato"/>
              </a:rPr>
              <a:t> to </a:t>
            </a:r>
            <a:r>
              <a:rPr lang="en-US" sz="4800" dirty="0">
                <a:solidFill>
                  <a:srgbClr val="CDCDCD"/>
                </a:solidFill>
                <a:latin typeface="+mj-lt"/>
                <a:ea typeface="Lato Black"/>
                <a:cs typeface="Lato Black"/>
                <a:sym typeface="Lato Black"/>
              </a:rPr>
              <a:t>download</a:t>
            </a:r>
            <a:r>
              <a:rPr lang="en-US" sz="4800" dirty="0">
                <a:solidFill>
                  <a:srgbClr val="CDCDCD"/>
                </a:solidFill>
                <a:latin typeface="+mj-lt"/>
                <a:ea typeface="Lato"/>
                <a:cs typeface="Lato"/>
                <a:sym typeface="Lato"/>
              </a:rPr>
              <a:t> the</a:t>
            </a:r>
            <a:r>
              <a:rPr lang="en-US" sz="4800" b="1" dirty="0">
                <a:solidFill>
                  <a:srgbClr val="CDCDCD"/>
                </a:solidFill>
                <a:latin typeface="+mj-lt"/>
                <a:ea typeface="Lato"/>
                <a:cs typeface="Lato"/>
                <a:sym typeface="Lato"/>
              </a:rPr>
              <a:t> </a:t>
            </a:r>
            <a:r>
              <a:rPr lang="en-US" sz="4800" dirty="0">
                <a:solidFill>
                  <a:srgbClr val="CDCDCD"/>
                </a:solidFill>
                <a:latin typeface="+mj-lt"/>
                <a:ea typeface="Lato Black"/>
                <a:cs typeface="Lato Black"/>
                <a:sym typeface="Lato Black"/>
              </a:rPr>
              <a:t>full paper </a:t>
            </a:r>
            <a:endParaRPr dirty="0">
              <a:latin typeface="+mj-lt"/>
            </a:endParaRPr>
          </a:p>
          <a:p>
            <a:pPr marL="0" marR="0" lvl="0" indent="0" algn="l" rtl="0">
              <a:spcBef>
                <a:spcPts val="0"/>
              </a:spcBef>
              <a:spcAft>
                <a:spcPts val="0"/>
              </a:spcAft>
              <a:buNone/>
            </a:pPr>
            <a:r>
              <a:rPr lang="en-US" sz="4800" dirty="0">
                <a:solidFill>
                  <a:srgbClr val="CDCDCD"/>
                </a:solidFill>
                <a:latin typeface="+mj-lt"/>
                <a:ea typeface="Lato Black"/>
                <a:cs typeface="Lato Black"/>
                <a:sym typeface="Lato Black"/>
              </a:rPr>
              <a:t>(or direct them to your website, further resources, </a:t>
            </a:r>
            <a:r>
              <a:rPr lang="en-US" sz="4800" dirty="0" err="1">
                <a:solidFill>
                  <a:srgbClr val="CDCDCD"/>
                </a:solidFill>
                <a:latin typeface="+mj-lt"/>
                <a:ea typeface="Lato Black"/>
                <a:cs typeface="Lato Black"/>
                <a:sym typeface="Lato Black"/>
              </a:rPr>
              <a:t>etc</a:t>
            </a:r>
            <a:r>
              <a:rPr lang="en-US" sz="4800" dirty="0">
                <a:solidFill>
                  <a:srgbClr val="CDCDCD"/>
                </a:solidFill>
                <a:latin typeface="+mj-lt"/>
                <a:ea typeface="Lato Black"/>
                <a:cs typeface="Lato Black"/>
                <a:sym typeface="Lato Black"/>
              </a:rPr>
              <a:t>).</a:t>
            </a:r>
            <a:endParaRPr dirty="0">
              <a:latin typeface="+mj-lt"/>
            </a:endParaRPr>
          </a:p>
        </p:txBody>
      </p:sp>
      <p:sp>
        <p:nvSpPr>
          <p:cNvPr id="96" name="Google Shape;96;p1"/>
          <p:cNvSpPr/>
          <p:nvPr/>
        </p:nvSpPr>
        <p:spPr>
          <a:xfrm>
            <a:off x="1169537" y="3212650"/>
            <a:ext cx="1670876" cy="1590801"/>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97" name="Google Shape;97;p1"/>
          <p:cNvCxnSpPr/>
          <p:nvPr/>
        </p:nvCxnSpPr>
        <p:spPr>
          <a:xfrm rot="10800000">
            <a:off x="16936172" y="29408784"/>
            <a:ext cx="1297464" cy="0"/>
          </a:xfrm>
          <a:prstGeom prst="straightConnector1">
            <a:avLst/>
          </a:prstGeom>
          <a:noFill/>
          <a:ln w="66675" cap="flat" cmpd="sng">
            <a:solidFill>
              <a:schemeClr val="lt1"/>
            </a:solidFill>
            <a:prstDash val="dot"/>
            <a:miter lim="800000"/>
            <a:headEnd type="none" w="sm" len="sm"/>
            <a:tailEnd type="triangle" w="med" len="med"/>
          </a:ln>
        </p:spPr>
      </p:cxnSp>
      <p:sp>
        <p:nvSpPr>
          <p:cNvPr id="98" name="Google Shape;98;p1"/>
          <p:cNvSpPr/>
          <p:nvPr/>
        </p:nvSpPr>
        <p:spPr>
          <a:xfrm>
            <a:off x="1568455" y="3652878"/>
            <a:ext cx="794104" cy="738508"/>
          </a:xfrm>
          <a:custGeom>
            <a:avLst/>
            <a:gdLst/>
            <a:ahLst/>
            <a:cxnLst/>
            <a:rect l="l" t="t" r="r" b="b"/>
            <a:pathLst>
              <a:path w="327663" h="335196" extrusionOk="0">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
          <p:cNvSpPr/>
          <p:nvPr/>
        </p:nvSpPr>
        <p:spPr>
          <a:xfrm>
            <a:off x="2987437" y="3134063"/>
            <a:ext cx="4806734" cy="156962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3600" dirty="0">
                <a:solidFill>
                  <a:srgbClr val="7F7F7F"/>
                </a:solidFill>
                <a:latin typeface="+mj-lt"/>
                <a:ea typeface="Lato"/>
                <a:cs typeface="Lato"/>
                <a:sym typeface="Lato"/>
              </a:rPr>
              <a:t>PRESENTER:</a:t>
            </a:r>
            <a:r>
              <a:rPr lang="en-US" sz="3600" b="1" dirty="0">
                <a:solidFill>
                  <a:schemeClr val="dk1"/>
                </a:solidFill>
                <a:latin typeface="+mj-lt"/>
                <a:ea typeface="Lato"/>
                <a:cs typeface="Lato"/>
                <a:sym typeface="Lato"/>
              </a:rPr>
              <a:t> </a:t>
            </a:r>
            <a:endParaRPr dirty="0">
              <a:latin typeface="+mj-lt"/>
            </a:endParaRPr>
          </a:p>
          <a:p>
            <a:pPr marL="0" marR="0" lvl="0" indent="0" algn="l" rtl="0">
              <a:lnSpc>
                <a:spcPct val="120000"/>
              </a:lnSpc>
              <a:spcBef>
                <a:spcPts val="0"/>
              </a:spcBef>
              <a:spcAft>
                <a:spcPts val="0"/>
              </a:spcAft>
              <a:buNone/>
            </a:pPr>
            <a:r>
              <a:rPr lang="en-US" sz="4400" b="1" dirty="0">
                <a:solidFill>
                  <a:schemeClr val="dk1"/>
                </a:solidFill>
                <a:latin typeface="+mj-lt"/>
                <a:ea typeface="Lato"/>
                <a:cs typeface="Lato"/>
                <a:sym typeface="Lato"/>
              </a:rPr>
              <a:t>Robeson, Paula</a:t>
            </a:r>
            <a:endParaRPr dirty="0">
              <a:latin typeface="+mj-lt"/>
            </a:endParaRPr>
          </a:p>
        </p:txBody>
      </p:sp>
      <p:sp>
        <p:nvSpPr>
          <p:cNvPr id="100" name="Google Shape;100;p1"/>
          <p:cNvSpPr txBox="1"/>
          <p:nvPr/>
        </p:nvSpPr>
        <p:spPr>
          <a:xfrm>
            <a:off x="1022513" y="1085789"/>
            <a:ext cx="766203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i="1" dirty="0">
                <a:solidFill>
                  <a:schemeClr val="dk1"/>
                </a:solidFill>
                <a:latin typeface="+mj-lt"/>
                <a:ea typeface="Lato"/>
                <a:cs typeface="Lato"/>
                <a:sym typeface="Lato"/>
              </a:rPr>
              <a:t>Title:</a:t>
            </a:r>
            <a:br>
              <a:rPr lang="en-US" sz="5400" i="1" dirty="0">
                <a:solidFill>
                  <a:schemeClr val="dk1"/>
                </a:solidFill>
                <a:latin typeface="+mj-lt"/>
                <a:ea typeface="Lato"/>
                <a:cs typeface="Lato"/>
                <a:sym typeface="Lato"/>
              </a:rPr>
            </a:br>
            <a:r>
              <a:rPr lang="en-US" sz="5400" i="1" dirty="0">
                <a:solidFill>
                  <a:schemeClr val="dk1"/>
                </a:solidFill>
                <a:latin typeface="+mj-lt"/>
                <a:ea typeface="Lato"/>
                <a:cs typeface="Lato"/>
                <a:sym typeface="Lato"/>
              </a:rPr>
              <a:t>Subtitle</a:t>
            </a:r>
            <a:endParaRPr dirty="0">
              <a:latin typeface="+mj-lt"/>
            </a:endParaRPr>
          </a:p>
        </p:txBody>
      </p:sp>
      <p:sp>
        <p:nvSpPr>
          <p:cNvPr id="101" name="Google Shape;101;p1"/>
          <p:cNvSpPr txBox="1"/>
          <p:nvPr/>
        </p:nvSpPr>
        <p:spPr>
          <a:xfrm>
            <a:off x="41128191" y="25382839"/>
            <a:ext cx="7517400" cy="212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dirty="0">
                <a:solidFill>
                  <a:schemeClr val="dk1"/>
                </a:solidFill>
                <a:latin typeface="+mj-lt"/>
                <a:ea typeface="Lato"/>
                <a:cs typeface="Lato"/>
                <a:sym typeface="Lato"/>
              </a:rPr>
              <a:t>Leeroy</a:t>
            </a:r>
            <a:r>
              <a:rPr lang="en-US" sz="4400" b="1" dirty="0">
                <a:solidFill>
                  <a:schemeClr val="dk1"/>
                </a:solidFill>
                <a:latin typeface="+mj-lt"/>
                <a:ea typeface="Lato"/>
                <a:cs typeface="Lato"/>
                <a:sym typeface="Lato"/>
              </a:rPr>
              <a:t> </a:t>
            </a:r>
            <a:r>
              <a:rPr lang="en-US" sz="4400" dirty="0">
                <a:solidFill>
                  <a:schemeClr val="dk1"/>
                </a:solidFill>
                <a:latin typeface="+mj-lt"/>
                <a:ea typeface="Lato"/>
                <a:cs typeface="Lato"/>
                <a:sym typeface="Lato"/>
              </a:rPr>
              <a:t>Jenkins, author2, </a:t>
            </a:r>
            <a:br>
              <a:rPr lang="en-US" sz="4400" dirty="0">
                <a:solidFill>
                  <a:schemeClr val="dk1"/>
                </a:solidFill>
                <a:latin typeface="+mj-lt"/>
                <a:ea typeface="Lato"/>
                <a:cs typeface="Lato"/>
                <a:sym typeface="Lato"/>
              </a:rPr>
            </a:br>
            <a:r>
              <a:rPr lang="en-US" sz="4400" dirty="0">
                <a:solidFill>
                  <a:schemeClr val="dk1"/>
                </a:solidFill>
                <a:latin typeface="+mj-lt"/>
                <a:ea typeface="Lato"/>
                <a:cs typeface="Lato"/>
                <a:sym typeface="Lato"/>
              </a:rPr>
              <a:t>author3, author4, author5, author6, author7, author42</a:t>
            </a:r>
            <a:endParaRPr sz="4400" b="1" dirty="0">
              <a:solidFill>
                <a:schemeClr val="dk1"/>
              </a:solidFill>
              <a:latin typeface="+mj-lt"/>
              <a:ea typeface="Lato"/>
              <a:cs typeface="Lato"/>
              <a:sym typeface="Lato"/>
            </a:endParaRPr>
          </a:p>
        </p:txBody>
      </p:sp>
      <p:sp>
        <p:nvSpPr>
          <p:cNvPr id="102" name="Google Shape;102;p1"/>
          <p:cNvSpPr/>
          <p:nvPr/>
        </p:nvSpPr>
        <p:spPr>
          <a:xfrm>
            <a:off x="40636456" y="25584006"/>
            <a:ext cx="360430" cy="335196"/>
          </a:xfrm>
          <a:custGeom>
            <a:avLst/>
            <a:gdLst/>
            <a:ahLst/>
            <a:cxnLst/>
            <a:rect l="l" t="t" r="r" b="b"/>
            <a:pathLst>
              <a:path w="327663" h="335196" extrusionOk="0">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
          <p:cNvSpPr/>
          <p:nvPr/>
        </p:nvSpPr>
        <p:spPr>
          <a:xfrm>
            <a:off x="18535728" y="22292413"/>
            <a:ext cx="246888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BFBFB"/>
                </a:solidFill>
                <a:latin typeface="+mj-lt"/>
                <a:ea typeface="Lato"/>
                <a:cs typeface="Lato"/>
                <a:sym typeface="Lato"/>
              </a:rPr>
              <a:t>Visualize your findings with an image, graphic, or a key figure.</a:t>
            </a:r>
            <a:endParaRPr dirty="0">
              <a:latin typeface="+mj-lt"/>
            </a:endParaRPr>
          </a:p>
          <a:p>
            <a:pPr marL="0" marR="0" lvl="0" indent="0" algn="l" rtl="0">
              <a:spcBef>
                <a:spcPts val="0"/>
              </a:spcBef>
              <a:spcAft>
                <a:spcPts val="0"/>
              </a:spcAft>
              <a:buNone/>
            </a:pPr>
            <a:endParaRPr sz="3600" dirty="0">
              <a:solidFill>
                <a:srgbClr val="7F7F7F"/>
              </a:solidFill>
              <a:latin typeface="Lato"/>
              <a:ea typeface="Lato"/>
              <a:cs typeface="Lato"/>
              <a:sym typeface="Lato"/>
            </a:endParaRPr>
          </a:p>
        </p:txBody>
      </p:sp>
      <p:pic>
        <p:nvPicPr>
          <p:cNvPr id="104" name="Google Shape;104;p1"/>
          <p:cNvPicPr preferRelativeResize="0"/>
          <p:nvPr/>
        </p:nvPicPr>
        <p:blipFill rotWithShape="1">
          <a:blip r:embed="rId3">
            <a:alphaModFix/>
          </a:blip>
          <a:srcRect/>
          <a:stretch/>
        </p:blipFill>
        <p:spPr>
          <a:xfrm>
            <a:off x="12979201" y="27597922"/>
            <a:ext cx="3783061" cy="3783061"/>
          </a:xfrm>
          <a:prstGeom prst="rect">
            <a:avLst/>
          </a:prstGeom>
          <a:noFill/>
          <a:ln>
            <a:noFill/>
          </a:ln>
        </p:spPr>
      </p:pic>
      <p:pic>
        <p:nvPicPr>
          <p:cNvPr id="105" name="Google Shape;105;p1"/>
          <p:cNvPicPr preferRelativeResize="0"/>
          <p:nvPr/>
        </p:nvPicPr>
        <p:blipFill rotWithShape="1">
          <a:blip r:embed="rId4">
            <a:alphaModFix/>
          </a:blip>
          <a:srcRect/>
          <a:stretch/>
        </p:blipFill>
        <p:spPr>
          <a:xfrm>
            <a:off x="18754102" y="13358194"/>
            <a:ext cx="12223691" cy="8149128"/>
          </a:xfrm>
          <a:prstGeom prst="rect">
            <a:avLst/>
          </a:prstGeom>
          <a:noFill/>
          <a:ln>
            <a:noFill/>
          </a:ln>
        </p:spPr>
      </p:pic>
      <p:pic>
        <p:nvPicPr>
          <p:cNvPr id="106" name="Google Shape;106;p1" descr="Text&#10;&#10;Description automatically generated with medium confidence"/>
          <p:cNvPicPr preferRelativeResize="0"/>
          <p:nvPr/>
        </p:nvPicPr>
        <p:blipFill rotWithShape="1">
          <a:blip r:embed="rId5">
            <a:alphaModFix/>
          </a:blip>
          <a:srcRect/>
          <a:stretch/>
        </p:blipFill>
        <p:spPr>
          <a:xfrm>
            <a:off x="39625444" y="28150456"/>
            <a:ext cx="9460148" cy="26593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1" name="Google Shape;111;p2"/>
          <p:cNvGrpSpPr/>
          <p:nvPr/>
        </p:nvGrpSpPr>
        <p:grpSpPr>
          <a:xfrm>
            <a:off x="20817014" y="29440996"/>
            <a:ext cx="3238740" cy="2713628"/>
            <a:chOff x="20817014" y="29440996"/>
            <a:chExt cx="3238740" cy="2713628"/>
          </a:xfrm>
        </p:grpSpPr>
        <p:sp>
          <p:nvSpPr>
            <p:cNvPr id="112" name="Google Shape;112;p2"/>
            <p:cNvSpPr/>
            <p:nvPr/>
          </p:nvSpPr>
          <p:spPr>
            <a:xfrm rot="-5400000">
              <a:off x="21143159" y="29114851"/>
              <a:ext cx="2586451" cy="3238740"/>
            </a:xfrm>
            <a:prstGeom prst="round2SameRect">
              <a:avLst>
                <a:gd name="adj1" fmla="val 16667"/>
                <a:gd name="adj2" fmla="val 0"/>
              </a:avLst>
            </a:prstGeom>
            <a:solidFill>
              <a:srgbClr val="310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2"/>
            <p:cNvPicPr preferRelativeResize="0"/>
            <p:nvPr/>
          </p:nvPicPr>
          <p:blipFill rotWithShape="1">
            <a:blip r:embed="rId3">
              <a:alphaModFix/>
            </a:blip>
            <a:srcRect/>
            <a:stretch/>
          </p:blipFill>
          <p:spPr>
            <a:xfrm>
              <a:off x="20867814" y="29620863"/>
              <a:ext cx="529537" cy="529537"/>
            </a:xfrm>
            <a:prstGeom prst="rect">
              <a:avLst/>
            </a:prstGeom>
            <a:noFill/>
            <a:ln>
              <a:noFill/>
            </a:ln>
          </p:spPr>
        </p:pic>
        <p:sp>
          <p:nvSpPr>
            <p:cNvPr id="114" name="Google Shape;114;p2"/>
            <p:cNvSpPr txBox="1"/>
            <p:nvPr/>
          </p:nvSpPr>
          <p:spPr>
            <a:xfrm rot="5400000">
              <a:off x="20273134" y="31034289"/>
              <a:ext cx="177900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Quattrocento Sans"/>
                  <a:ea typeface="Quattrocento Sans"/>
                  <a:cs typeface="Quattrocento Sans"/>
                  <a:sym typeface="Quattrocento Sans"/>
                </a:rPr>
                <a:t>PrePrint</a:t>
              </a:r>
              <a:endParaRPr sz="2400">
                <a:solidFill>
                  <a:schemeClr val="lt1"/>
                </a:solidFill>
                <a:latin typeface="Quattrocento Sans"/>
                <a:ea typeface="Quattrocento Sans"/>
                <a:cs typeface="Quattrocento Sans"/>
                <a:sym typeface="Quattrocento Sans"/>
              </a:endParaRPr>
            </a:p>
          </p:txBody>
        </p:sp>
      </p:grpSp>
      <p:pic>
        <p:nvPicPr>
          <p:cNvPr id="115" name="Google Shape;115;p2"/>
          <p:cNvPicPr preferRelativeResize="0"/>
          <p:nvPr/>
        </p:nvPicPr>
        <p:blipFill rotWithShape="1">
          <a:blip r:embed="rId4">
            <a:alphaModFix/>
          </a:blip>
          <a:srcRect b="3295"/>
          <a:stretch/>
        </p:blipFill>
        <p:spPr>
          <a:xfrm>
            <a:off x="21431781" y="29514756"/>
            <a:ext cx="2508820" cy="2426135"/>
          </a:xfrm>
          <a:prstGeom prst="rect">
            <a:avLst/>
          </a:prstGeom>
          <a:noFill/>
          <a:ln>
            <a:noFill/>
          </a:ln>
        </p:spPr>
      </p:pic>
      <p:sp>
        <p:nvSpPr>
          <p:cNvPr id="116" name="Google Shape;116;p2"/>
          <p:cNvSpPr/>
          <p:nvPr/>
        </p:nvSpPr>
        <p:spPr>
          <a:xfrm>
            <a:off x="0" y="0"/>
            <a:ext cx="18624885" cy="32918401"/>
          </a:xfrm>
          <a:prstGeom prst="rect">
            <a:avLst/>
          </a:prstGeom>
          <a:solidFill>
            <a:srgbClr val="31092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2"/>
          <p:cNvSpPr txBox="1"/>
          <p:nvPr/>
        </p:nvSpPr>
        <p:spPr>
          <a:xfrm>
            <a:off x="1299410" y="2791326"/>
            <a:ext cx="16699831" cy="97103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500" dirty="0">
                <a:solidFill>
                  <a:schemeClr val="lt1"/>
                </a:solidFill>
                <a:latin typeface="+mj-lt"/>
                <a:ea typeface="Quattrocento Sans"/>
                <a:cs typeface="Quattrocento Sans"/>
                <a:sym typeface="Quattrocento Sans"/>
              </a:rPr>
              <a:t>Teach people </a:t>
            </a:r>
            <a:r>
              <a:rPr lang="en-US" sz="12500" dirty="0">
                <a:solidFill>
                  <a:srgbClr val="FBE2A3"/>
                </a:solidFill>
                <a:latin typeface="+mj-lt"/>
                <a:ea typeface="Quattrocento Sans"/>
                <a:cs typeface="Quattrocento Sans"/>
                <a:sym typeface="Quattrocento Sans"/>
              </a:rPr>
              <a:t>something cool you learned in 5 seconds </a:t>
            </a:r>
            <a:r>
              <a:rPr lang="en-US" sz="12500" dirty="0">
                <a:solidFill>
                  <a:schemeClr val="lt1"/>
                </a:solidFill>
                <a:latin typeface="+mj-lt"/>
                <a:ea typeface="Quattrocento Sans"/>
                <a:cs typeface="Quattrocento Sans"/>
                <a:sym typeface="Quattrocento Sans"/>
              </a:rPr>
              <a:t>as they walk by (or scroll by).</a:t>
            </a:r>
            <a:endParaRPr dirty="0">
              <a:latin typeface="+mj-lt"/>
            </a:endParaRPr>
          </a:p>
        </p:txBody>
      </p:sp>
      <p:sp>
        <p:nvSpPr>
          <p:cNvPr id="118" name="Google Shape;118;p2"/>
          <p:cNvSpPr/>
          <p:nvPr/>
        </p:nvSpPr>
        <p:spPr>
          <a:xfrm>
            <a:off x="20802600" y="3477406"/>
            <a:ext cx="26258397" cy="9949835"/>
          </a:xfrm>
          <a:prstGeom prst="rect">
            <a:avLst/>
          </a:prstGeom>
          <a:solidFill>
            <a:schemeClr val="lt1"/>
          </a:solidFill>
          <a:ln>
            <a:noFill/>
          </a:ln>
          <a:effectLst>
            <a:outerShdw blurRad="7239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19" name="Google Shape;119;p2"/>
          <p:cNvSpPr/>
          <p:nvPr/>
        </p:nvSpPr>
        <p:spPr>
          <a:xfrm>
            <a:off x="35467091" y="17830805"/>
            <a:ext cx="11593906" cy="9625636"/>
          </a:xfrm>
          <a:prstGeom prst="rect">
            <a:avLst/>
          </a:prstGeom>
          <a:solidFill>
            <a:schemeClr val="lt1"/>
          </a:solidFill>
          <a:ln>
            <a:noFill/>
          </a:ln>
          <a:effectLst>
            <a:outerShdw blurRad="7239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pic>
        <p:nvPicPr>
          <p:cNvPr id="120" name="Google Shape;120;p2" descr="A picture containing clock&#10;&#10;Description automatically generated"/>
          <p:cNvPicPr preferRelativeResize="0"/>
          <p:nvPr/>
        </p:nvPicPr>
        <p:blipFill rotWithShape="1">
          <a:blip r:embed="rId5">
            <a:alphaModFix/>
          </a:blip>
          <a:srcRect/>
          <a:stretch/>
        </p:blipFill>
        <p:spPr>
          <a:xfrm>
            <a:off x="21480944" y="4145822"/>
            <a:ext cx="24112560" cy="9372113"/>
          </a:xfrm>
          <a:prstGeom prst="rect">
            <a:avLst/>
          </a:prstGeom>
          <a:noFill/>
          <a:ln>
            <a:noFill/>
          </a:ln>
        </p:spPr>
      </p:pic>
      <p:sp>
        <p:nvSpPr>
          <p:cNvPr id="121" name="Google Shape;121;p2"/>
          <p:cNvSpPr/>
          <p:nvPr/>
        </p:nvSpPr>
        <p:spPr>
          <a:xfrm>
            <a:off x="20802600" y="17830805"/>
            <a:ext cx="12153900" cy="9625635"/>
          </a:xfrm>
          <a:prstGeom prst="rect">
            <a:avLst/>
          </a:prstGeom>
          <a:solidFill>
            <a:schemeClr val="lt1"/>
          </a:solidFill>
          <a:ln>
            <a:noFill/>
          </a:ln>
          <a:effectLst>
            <a:outerShdw blurRad="723900" dist="114300" dir="2700000" algn="tl"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122" name="Google Shape;122;p2"/>
          <p:cNvSpPr txBox="1"/>
          <p:nvPr/>
        </p:nvSpPr>
        <p:spPr>
          <a:xfrm>
            <a:off x="24555369" y="29723400"/>
            <a:ext cx="25947541"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dirty="0">
                <a:solidFill>
                  <a:schemeClr val="dk1"/>
                </a:solidFill>
                <a:latin typeface="+mj-lt"/>
                <a:ea typeface="Arial"/>
                <a:cs typeface="Arial"/>
                <a:sym typeface="Arial"/>
              </a:rPr>
              <a:t>LEM HEWITT,  Phillip Merman, Ted crisp </a:t>
            </a:r>
            <a:r>
              <a:rPr lang="en-US" sz="6000" dirty="0">
                <a:solidFill>
                  <a:schemeClr val="dk1"/>
                </a:solidFill>
                <a:latin typeface="+mj-lt"/>
                <a:ea typeface="Arial"/>
                <a:cs typeface="Arial"/>
                <a:sym typeface="Arial"/>
              </a:rPr>
              <a:t> </a:t>
            </a:r>
            <a:br>
              <a:rPr lang="en-US" sz="6000" dirty="0">
                <a:solidFill>
                  <a:schemeClr val="dk1"/>
                </a:solidFill>
                <a:latin typeface="+mj-lt"/>
                <a:ea typeface="Arial"/>
                <a:cs typeface="Arial"/>
                <a:sym typeface="Arial"/>
              </a:rPr>
            </a:br>
            <a:r>
              <a:rPr lang="en-US" sz="6000" dirty="0">
                <a:solidFill>
                  <a:schemeClr val="dk1"/>
                </a:solidFill>
                <a:latin typeface="+mj-lt"/>
                <a:ea typeface="Arial"/>
                <a:cs typeface="Arial"/>
                <a:sym typeface="Arial"/>
              </a:rPr>
              <a:t>EXAMPLE Graphics donated by biorender.com</a:t>
            </a:r>
            <a:endParaRPr dirty="0">
              <a:latin typeface="+mj-lt"/>
            </a:endParaRPr>
          </a:p>
        </p:txBody>
      </p:sp>
      <p:pic>
        <p:nvPicPr>
          <p:cNvPr id="123" name="Google Shape;123;p2"/>
          <p:cNvPicPr preferRelativeResize="0"/>
          <p:nvPr/>
        </p:nvPicPr>
        <p:blipFill rotWithShape="1">
          <a:blip r:embed="rId6">
            <a:alphaModFix/>
          </a:blip>
          <a:srcRect/>
          <a:stretch/>
        </p:blipFill>
        <p:spPr>
          <a:xfrm>
            <a:off x="21912425" y="19973597"/>
            <a:ext cx="9932245" cy="5650080"/>
          </a:xfrm>
          <a:prstGeom prst="rect">
            <a:avLst/>
          </a:prstGeom>
          <a:noFill/>
          <a:ln>
            <a:noFill/>
          </a:ln>
        </p:spPr>
      </p:pic>
      <p:pic>
        <p:nvPicPr>
          <p:cNvPr id="124" name="Google Shape;124;p2"/>
          <p:cNvPicPr preferRelativeResize="0"/>
          <p:nvPr/>
        </p:nvPicPr>
        <p:blipFill rotWithShape="1">
          <a:blip r:embed="rId7">
            <a:alphaModFix/>
          </a:blip>
          <a:srcRect/>
          <a:stretch/>
        </p:blipFill>
        <p:spPr>
          <a:xfrm>
            <a:off x="36239116" y="19400466"/>
            <a:ext cx="10106526" cy="6304799"/>
          </a:xfrm>
          <a:prstGeom prst="rect">
            <a:avLst/>
          </a:prstGeom>
          <a:noFill/>
          <a:ln>
            <a:noFill/>
          </a:ln>
        </p:spPr>
      </p:pic>
      <p:sp>
        <p:nvSpPr>
          <p:cNvPr id="125" name="Google Shape;125;p2"/>
          <p:cNvSpPr txBox="1"/>
          <p:nvPr/>
        </p:nvSpPr>
        <p:spPr>
          <a:xfrm>
            <a:off x="21912425" y="4145823"/>
            <a:ext cx="1104407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dirty="0">
                <a:solidFill>
                  <a:schemeClr val="dk1"/>
                </a:solidFill>
                <a:latin typeface="+mj-lt"/>
                <a:ea typeface="Quattrocento Sans"/>
                <a:cs typeface="Quattrocento Sans"/>
                <a:sym typeface="Quattrocento Sans"/>
              </a:rPr>
              <a:t>Immune checkpoint </a:t>
            </a:r>
            <a:r>
              <a:rPr lang="en-US" sz="4800" dirty="0">
                <a:solidFill>
                  <a:srgbClr val="ED1C24"/>
                </a:solidFill>
                <a:latin typeface="+mj-lt"/>
                <a:ea typeface="Quattrocento Sans"/>
                <a:cs typeface="Quattrocento Sans"/>
                <a:sym typeface="Quattrocento Sans"/>
              </a:rPr>
              <a:t>inhibits</a:t>
            </a:r>
            <a:r>
              <a:rPr lang="en-US" sz="4800" dirty="0">
                <a:solidFill>
                  <a:schemeClr val="dk1"/>
                </a:solidFill>
                <a:latin typeface="+mj-lt"/>
                <a:ea typeface="Quattrocento Sans"/>
                <a:cs typeface="Quattrocento Sans"/>
                <a:sym typeface="Quattrocento Sans"/>
              </a:rPr>
              <a:t> T-cell activation.</a:t>
            </a:r>
            <a:endParaRPr dirty="0">
              <a:latin typeface="+mj-lt"/>
            </a:endParaRPr>
          </a:p>
        </p:txBody>
      </p:sp>
      <p:sp>
        <p:nvSpPr>
          <p:cNvPr id="126" name="Google Shape;126;p2"/>
          <p:cNvSpPr txBox="1"/>
          <p:nvPr/>
        </p:nvSpPr>
        <p:spPr>
          <a:xfrm>
            <a:off x="21912425" y="2063273"/>
            <a:ext cx="764005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dirty="0">
                <a:solidFill>
                  <a:schemeClr val="dk1"/>
                </a:solidFill>
                <a:latin typeface="+mj-lt"/>
                <a:ea typeface="Quattrocento Sans"/>
                <a:cs typeface="Quattrocento Sans"/>
                <a:sym typeface="Quattrocento Sans"/>
              </a:rPr>
              <a:t>Method</a:t>
            </a:r>
            <a:endParaRPr dirty="0">
              <a:latin typeface="+mj-lt"/>
            </a:endParaRPr>
          </a:p>
        </p:txBody>
      </p:sp>
      <p:sp>
        <p:nvSpPr>
          <p:cNvPr id="127" name="Google Shape;127;p2"/>
          <p:cNvSpPr txBox="1"/>
          <p:nvPr/>
        </p:nvSpPr>
        <p:spPr>
          <a:xfrm>
            <a:off x="35573106" y="4145821"/>
            <a:ext cx="1132799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chemeClr val="dk1"/>
                </a:solidFill>
                <a:latin typeface="+mj-lt"/>
                <a:ea typeface="Quattrocento Sans"/>
                <a:cs typeface="Quattrocento Sans"/>
                <a:sym typeface="Quattrocento Sans"/>
              </a:rPr>
              <a:t>Anti-PDF-1 antibodies </a:t>
            </a:r>
            <a:r>
              <a:rPr lang="en-US" sz="4800">
                <a:solidFill>
                  <a:srgbClr val="8DC63F"/>
                </a:solidFill>
                <a:latin typeface="+mj-lt"/>
                <a:ea typeface="Quattrocento Sans"/>
                <a:cs typeface="Quattrocento Sans"/>
                <a:sym typeface="Quattrocento Sans"/>
              </a:rPr>
              <a:t>permit</a:t>
            </a:r>
            <a:r>
              <a:rPr lang="en-US" sz="4800">
                <a:solidFill>
                  <a:schemeClr val="dk1"/>
                </a:solidFill>
                <a:latin typeface="+mj-lt"/>
                <a:ea typeface="Quattrocento Sans"/>
                <a:cs typeface="Quattrocento Sans"/>
                <a:sym typeface="Quattrocento Sans"/>
              </a:rPr>
              <a:t> T cell activation.</a:t>
            </a:r>
            <a:endParaRPr>
              <a:latin typeface="+mj-lt"/>
            </a:endParaRPr>
          </a:p>
        </p:txBody>
      </p:sp>
      <p:sp>
        <p:nvSpPr>
          <p:cNvPr id="128" name="Google Shape;128;p2"/>
          <p:cNvSpPr txBox="1"/>
          <p:nvPr/>
        </p:nvSpPr>
        <p:spPr>
          <a:xfrm>
            <a:off x="21912423" y="15674370"/>
            <a:ext cx="1123658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dirty="0">
                <a:solidFill>
                  <a:schemeClr val="dk1"/>
                </a:solidFill>
                <a:latin typeface="+mj-lt"/>
                <a:ea typeface="Quattrocento Sans"/>
                <a:cs typeface="Quattrocento Sans"/>
                <a:sym typeface="Quattrocento Sans"/>
              </a:rPr>
              <a:t>Explain what the graph shows. Like, spoilers are good.</a:t>
            </a:r>
            <a:endParaRPr dirty="0">
              <a:latin typeface="+mj-lt"/>
            </a:endParaRPr>
          </a:p>
        </p:txBody>
      </p:sp>
      <p:sp>
        <p:nvSpPr>
          <p:cNvPr id="129" name="Google Shape;129;p2"/>
          <p:cNvSpPr txBox="1"/>
          <p:nvPr/>
        </p:nvSpPr>
        <p:spPr>
          <a:xfrm>
            <a:off x="35573106" y="15674370"/>
            <a:ext cx="1123658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dirty="0">
                <a:solidFill>
                  <a:schemeClr val="dk1"/>
                </a:solidFill>
                <a:latin typeface="+mj-lt"/>
                <a:ea typeface="Quattrocento Sans"/>
                <a:cs typeface="Quattrocento Sans"/>
                <a:sym typeface="Quattrocento Sans"/>
              </a:rPr>
              <a:t>Quickly explain what the graph shows. Help people think.</a:t>
            </a:r>
            <a:endParaRPr dirty="0">
              <a:latin typeface="+mj-lt"/>
            </a:endParaRPr>
          </a:p>
        </p:txBody>
      </p:sp>
      <p:pic>
        <p:nvPicPr>
          <p:cNvPr id="130" name="Google Shape;130;p2" descr="A close up of a logo&#10;&#10;Description automatically generated"/>
          <p:cNvPicPr preferRelativeResize="0"/>
          <p:nvPr/>
        </p:nvPicPr>
        <p:blipFill rotWithShape="1">
          <a:blip r:embed="rId8">
            <a:alphaModFix/>
          </a:blip>
          <a:srcRect/>
          <a:stretch/>
        </p:blipFill>
        <p:spPr>
          <a:xfrm>
            <a:off x="-613875" y="12501677"/>
            <a:ext cx="18067950" cy="12792111"/>
          </a:xfrm>
          <a:prstGeom prst="rect">
            <a:avLst/>
          </a:prstGeom>
          <a:noFill/>
          <a:ln>
            <a:noFill/>
          </a:ln>
        </p:spPr>
      </p:pic>
      <p:cxnSp>
        <p:nvCxnSpPr>
          <p:cNvPr id="131" name="Google Shape;131;p2"/>
          <p:cNvCxnSpPr/>
          <p:nvPr/>
        </p:nvCxnSpPr>
        <p:spPr>
          <a:xfrm rot="10800000">
            <a:off x="6920428" y="21304534"/>
            <a:ext cx="1307008" cy="3698821"/>
          </a:xfrm>
          <a:prstGeom prst="straightConnector1">
            <a:avLst/>
          </a:prstGeom>
          <a:noFill/>
          <a:ln w="254000" cap="flat" cmpd="sng">
            <a:solidFill>
              <a:srgbClr val="8DC63F"/>
            </a:solidFill>
            <a:prstDash val="dash"/>
            <a:miter lim="800000"/>
            <a:headEnd type="none" w="sm" len="sm"/>
            <a:tailEnd type="none" w="sm" len="sm"/>
          </a:ln>
        </p:spPr>
      </p:cxnSp>
      <p:sp>
        <p:nvSpPr>
          <p:cNvPr id="132" name="Google Shape;132;p2"/>
          <p:cNvSpPr/>
          <p:nvPr/>
        </p:nvSpPr>
        <p:spPr>
          <a:xfrm>
            <a:off x="5616347" y="19973597"/>
            <a:ext cx="2382253" cy="1394489"/>
          </a:xfrm>
          <a:prstGeom prst="rect">
            <a:avLst/>
          </a:prstGeom>
          <a:noFill/>
          <a:ln w="254000" cap="flat" cmpd="sng">
            <a:solidFill>
              <a:srgbClr val="8DC6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2"/>
          <p:cNvSpPr txBox="1"/>
          <p:nvPr/>
        </p:nvSpPr>
        <p:spPr>
          <a:xfrm>
            <a:off x="6400800" y="25293788"/>
            <a:ext cx="103251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dirty="0">
                <a:solidFill>
                  <a:srgbClr val="8DC63F"/>
                </a:solidFill>
                <a:latin typeface="+mj-lt"/>
                <a:ea typeface="Calibri"/>
                <a:cs typeface="Calibri"/>
                <a:sym typeface="Calibri"/>
              </a:rPr>
              <a:t>(illustrate your takeaway point)</a:t>
            </a:r>
            <a:endParaRPr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p:nvPr/>
        </p:nvSpPr>
        <p:spPr>
          <a:xfrm>
            <a:off x="12534900" y="4447310"/>
            <a:ext cx="36842700" cy="28471089"/>
          </a:xfrm>
          <a:prstGeom prst="rect">
            <a:avLst/>
          </a:prstGeom>
          <a:solidFill>
            <a:srgbClr val="E1F1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
          <p:cNvSpPr/>
          <p:nvPr/>
        </p:nvSpPr>
        <p:spPr>
          <a:xfrm rot="10800000">
            <a:off x="12534898" y="0"/>
            <a:ext cx="36780664" cy="12420600"/>
          </a:xfrm>
          <a:prstGeom prst="round2SameRect">
            <a:avLst>
              <a:gd name="adj1" fmla="val 8041"/>
              <a:gd name="adj2" fmla="val 0"/>
            </a:avLst>
          </a:prstGeom>
          <a:solidFill>
            <a:srgbClr val="31092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3"/>
          <p:cNvSpPr txBox="1"/>
          <p:nvPr/>
        </p:nvSpPr>
        <p:spPr>
          <a:xfrm>
            <a:off x="20716939" y="2631851"/>
            <a:ext cx="25811019"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dirty="0">
                <a:solidFill>
                  <a:schemeClr val="lt1"/>
                </a:solidFill>
                <a:latin typeface="Arial"/>
                <a:ea typeface="Arial"/>
                <a:cs typeface="Arial"/>
                <a:sym typeface="Arial"/>
              </a:rPr>
              <a:t>Teach people </a:t>
            </a:r>
            <a:r>
              <a:rPr lang="en-US" sz="13800" dirty="0">
                <a:solidFill>
                  <a:srgbClr val="60FF9D"/>
                </a:solidFill>
                <a:latin typeface="Arial"/>
                <a:ea typeface="Arial"/>
                <a:cs typeface="Arial"/>
                <a:sym typeface="Arial"/>
              </a:rPr>
              <a:t>something cool you learned </a:t>
            </a:r>
            <a:r>
              <a:rPr lang="en-US" sz="13800" dirty="0">
                <a:solidFill>
                  <a:schemeClr val="lt1"/>
                </a:solidFill>
                <a:latin typeface="Arial"/>
                <a:ea typeface="Arial"/>
                <a:cs typeface="Arial"/>
                <a:sym typeface="Arial"/>
              </a:rPr>
              <a:t>in 5 seconds as they walk by.</a:t>
            </a:r>
            <a:endParaRPr dirty="0"/>
          </a:p>
        </p:txBody>
      </p:sp>
      <p:pic>
        <p:nvPicPr>
          <p:cNvPr id="141" name="Google Shape;141;p3"/>
          <p:cNvPicPr preferRelativeResize="0"/>
          <p:nvPr/>
        </p:nvPicPr>
        <p:blipFill rotWithShape="1">
          <a:blip r:embed="rId3">
            <a:alphaModFix/>
          </a:blip>
          <a:srcRect/>
          <a:stretch/>
        </p:blipFill>
        <p:spPr>
          <a:xfrm>
            <a:off x="14275675" y="2036618"/>
            <a:ext cx="5716435" cy="10383983"/>
          </a:xfrm>
          <a:prstGeom prst="rect">
            <a:avLst/>
          </a:prstGeom>
          <a:noFill/>
          <a:ln>
            <a:noFill/>
          </a:ln>
        </p:spPr>
      </p:pic>
      <p:sp>
        <p:nvSpPr>
          <p:cNvPr id="142" name="Google Shape;142;p3"/>
          <p:cNvSpPr txBox="1"/>
          <p:nvPr/>
        </p:nvSpPr>
        <p:spPr>
          <a:xfrm>
            <a:off x="586932" y="4447310"/>
            <a:ext cx="951807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dirty="0">
                <a:solidFill>
                  <a:srgbClr val="31092D"/>
                </a:solidFill>
                <a:latin typeface="+mj-lt"/>
                <a:ea typeface="Arial"/>
                <a:cs typeface="Arial"/>
                <a:sym typeface="Arial"/>
              </a:rPr>
              <a:t>Background</a:t>
            </a:r>
            <a:endParaRPr dirty="0">
              <a:latin typeface="+mj-lt"/>
            </a:endParaRPr>
          </a:p>
        </p:txBody>
      </p:sp>
      <p:sp>
        <p:nvSpPr>
          <p:cNvPr id="143" name="Google Shape;143;p3"/>
          <p:cNvSpPr txBox="1"/>
          <p:nvPr/>
        </p:nvSpPr>
        <p:spPr>
          <a:xfrm>
            <a:off x="586931" y="8894620"/>
            <a:ext cx="951807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dirty="0">
                <a:solidFill>
                  <a:srgbClr val="31092D"/>
                </a:solidFill>
                <a:latin typeface="+mj-lt"/>
                <a:ea typeface="Arial"/>
                <a:cs typeface="Arial"/>
                <a:sym typeface="Arial"/>
              </a:rPr>
              <a:t>Methods</a:t>
            </a:r>
            <a:endParaRPr dirty="0">
              <a:latin typeface="+mj-lt"/>
            </a:endParaRPr>
          </a:p>
        </p:txBody>
      </p:sp>
      <p:sp>
        <p:nvSpPr>
          <p:cNvPr id="144" name="Google Shape;144;p3"/>
          <p:cNvSpPr txBox="1"/>
          <p:nvPr/>
        </p:nvSpPr>
        <p:spPr>
          <a:xfrm>
            <a:off x="586930" y="21627314"/>
            <a:ext cx="951807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dirty="0">
                <a:solidFill>
                  <a:srgbClr val="31092D"/>
                </a:solidFill>
                <a:latin typeface="+mj-lt"/>
                <a:ea typeface="Arial"/>
                <a:cs typeface="Arial"/>
                <a:sym typeface="Arial"/>
              </a:rPr>
              <a:t>Extra results</a:t>
            </a:r>
            <a:endParaRPr dirty="0">
              <a:latin typeface="+mj-lt"/>
            </a:endParaRPr>
          </a:p>
        </p:txBody>
      </p:sp>
      <p:sp>
        <p:nvSpPr>
          <p:cNvPr id="145" name="Google Shape;145;p3"/>
          <p:cNvSpPr txBox="1"/>
          <p:nvPr/>
        </p:nvSpPr>
        <p:spPr>
          <a:xfrm>
            <a:off x="2337019" y="1759440"/>
            <a:ext cx="57600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A5A5A5"/>
                </a:solidFill>
                <a:latin typeface="+mj-lt"/>
                <a:ea typeface="Quattrocento Sans"/>
                <a:cs typeface="Quattrocento Sans"/>
                <a:sym typeface="Quattrocento Sans"/>
              </a:rPr>
              <a:t>PRESENTER</a:t>
            </a:r>
            <a:endParaRPr dirty="0">
              <a:latin typeface="+mj-lt"/>
            </a:endParaRPr>
          </a:p>
        </p:txBody>
      </p:sp>
      <p:sp>
        <p:nvSpPr>
          <p:cNvPr id="146" name="Google Shape;146;p3"/>
          <p:cNvSpPr txBox="1"/>
          <p:nvPr/>
        </p:nvSpPr>
        <p:spPr>
          <a:xfrm>
            <a:off x="2337018" y="2158392"/>
            <a:ext cx="576002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dirty="0" err="1">
                <a:solidFill>
                  <a:srgbClr val="31092D"/>
                </a:solidFill>
                <a:latin typeface="+mj-lt"/>
                <a:ea typeface="Quattrocento Sans"/>
                <a:cs typeface="Quattrocento Sans"/>
                <a:sym typeface="Quattrocento Sans"/>
              </a:rPr>
              <a:t>Lem</a:t>
            </a:r>
            <a:r>
              <a:rPr lang="en-US" sz="6000" b="1" dirty="0">
                <a:solidFill>
                  <a:srgbClr val="31092D"/>
                </a:solidFill>
                <a:latin typeface="+mj-lt"/>
                <a:ea typeface="Quattrocento Sans"/>
                <a:cs typeface="Quattrocento Sans"/>
                <a:sym typeface="Quattrocento Sans"/>
              </a:rPr>
              <a:t> </a:t>
            </a:r>
            <a:r>
              <a:rPr lang="en-US" sz="6000" dirty="0">
                <a:solidFill>
                  <a:srgbClr val="31092D"/>
                </a:solidFill>
                <a:latin typeface="+mj-lt"/>
                <a:ea typeface="Quattrocento Sans"/>
                <a:cs typeface="Quattrocento Sans"/>
                <a:sym typeface="Quattrocento Sans"/>
              </a:rPr>
              <a:t>Hewitt</a:t>
            </a:r>
            <a:endParaRPr dirty="0">
              <a:latin typeface="+mj-lt"/>
            </a:endParaRPr>
          </a:p>
        </p:txBody>
      </p:sp>
      <p:sp>
        <p:nvSpPr>
          <p:cNvPr id="147" name="Google Shape;147;p3"/>
          <p:cNvSpPr txBox="1"/>
          <p:nvPr/>
        </p:nvSpPr>
        <p:spPr>
          <a:xfrm>
            <a:off x="32270700" y="30902975"/>
            <a:ext cx="16122316"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000" dirty="0">
                <a:solidFill>
                  <a:schemeClr val="dk1"/>
                </a:solidFill>
                <a:latin typeface="Arial"/>
                <a:ea typeface="Arial"/>
                <a:cs typeface="Arial"/>
                <a:sym typeface="Arial"/>
              </a:rPr>
              <a:t>LEM HEWITT,  Phillip Merman, Ted crisp, veronica palmer</a:t>
            </a:r>
            <a:endParaRPr dirty="0"/>
          </a:p>
        </p:txBody>
      </p:sp>
      <p:sp>
        <p:nvSpPr>
          <p:cNvPr id="148" name="Google Shape;148;p3"/>
          <p:cNvSpPr txBox="1"/>
          <p:nvPr/>
        </p:nvSpPr>
        <p:spPr>
          <a:xfrm>
            <a:off x="586930" y="5753100"/>
            <a:ext cx="9518073"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mj-lt"/>
                <a:ea typeface="Quattrocento Sans"/>
                <a:cs typeface="Quattrocento Sans"/>
                <a:sym typeface="Quattrocento Sans"/>
              </a:rPr>
              <a:t>Who cares?</a:t>
            </a:r>
            <a:r>
              <a:rPr lang="en-US" sz="3200" dirty="0">
                <a:solidFill>
                  <a:schemeClr val="dk1"/>
                </a:solidFill>
                <a:latin typeface="+mj-lt"/>
                <a:ea typeface="Quattrocento Sans"/>
                <a:cs typeface="Quattrocento Sans"/>
                <a:sym typeface="Quattrocento Sans"/>
              </a:rPr>
              <a:t> Explain why your study matters in the fastest, most brutal way possible (feel free to add graphics!).</a:t>
            </a:r>
            <a:endParaRPr sz="3200" b="1" dirty="0">
              <a:solidFill>
                <a:schemeClr val="dk1"/>
              </a:solidFill>
              <a:latin typeface="+mj-lt"/>
              <a:ea typeface="Quattrocento Sans"/>
              <a:cs typeface="Quattrocento Sans"/>
              <a:sym typeface="Quattrocento Sans"/>
            </a:endParaRPr>
          </a:p>
          <a:p>
            <a:pPr marL="0" marR="0" lvl="0" indent="0" algn="l" rtl="0">
              <a:spcBef>
                <a:spcPts val="0"/>
              </a:spcBef>
              <a:spcAft>
                <a:spcPts val="0"/>
              </a:spcAft>
              <a:buNone/>
            </a:pPr>
            <a:endParaRPr sz="1800" dirty="0">
              <a:solidFill>
                <a:schemeClr val="dk1"/>
              </a:solidFill>
              <a:latin typeface="+mj-lt"/>
              <a:ea typeface="Calibri"/>
              <a:cs typeface="Calibri"/>
              <a:sym typeface="Calibri"/>
            </a:endParaRPr>
          </a:p>
        </p:txBody>
      </p:sp>
      <p:sp>
        <p:nvSpPr>
          <p:cNvPr id="149" name="Google Shape;149;p3"/>
          <p:cNvSpPr txBox="1"/>
          <p:nvPr/>
        </p:nvSpPr>
        <p:spPr>
          <a:xfrm>
            <a:off x="586929" y="22915784"/>
            <a:ext cx="951807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mj-lt"/>
                <a:ea typeface="Quattrocento Sans"/>
                <a:cs typeface="Quattrocento Sans"/>
                <a:sym typeface="Quattrocento Sans"/>
              </a:rPr>
              <a:t>Assume they already read your punchline, and now include a little extra detail.</a:t>
            </a:r>
            <a:endParaRPr dirty="0">
              <a:latin typeface="+mj-lt"/>
            </a:endParaRPr>
          </a:p>
        </p:txBody>
      </p:sp>
      <p:pic>
        <p:nvPicPr>
          <p:cNvPr id="150" name="Google Shape;150;p3" descr="Image result for Lem Hewitt"/>
          <p:cNvPicPr preferRelativeResize="0"/>
          <p:nvPr/>
        </p:nvPicPr>
        <p:blipFill rotWithShape="1">
          <a:blip r:embed="rId4">
            <a:alphaModFix/>
          </a:blip>
          <a:srcRect b="34280"/>
          <a:stretch/>
        </p:blipFill>
        <p:spPr>
          <a:xfrm>
            <a:off x="748146" y="1827961"/>
            <a:ext cx="1302327" cy="1202327"/>
          </a:xfrm>
          <a:prstGeom prst="rect">
            <a:avLst/>
          </a:prstGeom>
          <a:noFill/>
          <a:ln w="9525" cap="flat" cmpd="sng">
            <a:solidFill>
              <a:srgbClr val="31092D"/>
            </a:solidFill>
            <a:prstDash val="solid"/>
            <a:round/>
            <a:headEnd type="none" w="sm" len="sm"/>
            <a:tailEnd type="none" w="sm" len="sm"/>
          </a:ln>
        </p:spPr>
      </p:pic>
      <p:pic>
        <p:nvPicPr>
          <p:cNvPr id="151" name="Google Shape;151;p3"/>
          <p:cNvPicPr preferRelativeResize="0"/>
          <p:nvPr/>
        </p:nvPicPr>
        <p:blipFill rotWithShape="1">
          <a:blip r:embed="rId5">
            <a:alphaModFix/>
          </a:blip>
          <a:srcRect/>
          <a:stretch/>
        </p:blipFill>
        <p:spPr>
          <a:xfrm>
            <a:off x="16725900" y="14375031"/>
            <a:ext cx="28369382" cy="12817492"/>
          </a:xfrm>
          <a:prstGeom prst="rect">
            <a:avLst/>
          </a:prstGeom>
          <a:noFill/>
          <a:ln>
            <a:noFill/>
          </a:ln>
        </p:spPr>
      </p:pic>
      <p:grpSp>
        <p:nvGrpSpPr>
          <p:cNvPr id="152" name="Google Shape;152;p3"/>
          <p:cNvGrpSpPr/>
          <p:nvPr/>
        </p:nvGrpSpPr>
        <p:grpSpPr>
          <a:xfrm>
            <a:off x="14275674" y="29440996"/>
            <a:ext cx="3238740" cy="2713628"/>
            <a:chOff x="20817014" y="29440996"/>
            <a:chExt cx="3238740" cy="2713628"/>
          </a:xfrm>
        </p:grpSpPr>
        <p:sp>
          <p:nvSpPr>
            <p:cNvPr id="153" name="Google Shape;153;p3"/>
            <p:cNvSpPr/>
            <p:nvPr/>
          </p:nvSpPr>
          <p:spPr>
            <a:xfrm rot="-5400000">
              <a:off x="21143159" y="29114851"/>
              <a:ext cx="2586451" cy="3238740"/>
            </a:xfrm>
            <a:prstGeom prst="round2SameRect">
              <a:avLst>
                <a:gd name="adj1" fmla="val 16667"/>
                <a:gd name="adj2" fmla="val 0"/>
              </a:avLst>
            </a:prstGeom>
            <a:solidFill>
              <a:srgbClr val="310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4" name="Google Shape;154;p3"/>
            <p:cNvPicPr preferRelativeResize="0"/>
            <p:nvPr/>
          </p:nvPicPr>
          <p:blipFill rotWithShape="1">
            <a:blip r:embed="rId6">
              <a:alphaModFix/>
            </a:blip>
            <a:srcRect/>
            <a:stretch/>
          </p:blipFill>
          <p:spPr>
            <a:xfrm>
              <a:off x="20867814" y="29620863"/>
              <a:ext cx="529537" cy="529537"/>
            </a:xfrm>
            <a:prstGeom prst="rect">
              <a:avLst/>
            </a:prstGeom>
            <a:noFill/>
            <a:ln>
              <a:noFill/>
            </a:ln>
          </p:spPr>
        </p:pic>
        <p:sp>
          <p:nvSpPr>
            <p:cNvPr id="155" name="Google Shape;155;p3"/>
            <p:cNvSpPr txBox="1"/>
            <p:nvPr/>
          </p:nvSpPr>
          <p:spPr>
            <a:xfrm rot="5400000">
              <a:off x="20273134" y="31034289"/>
              <a:ext cx="177900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Quattrocento Sans"/>
                  <a:ea typeface="Quattrocento Sans"/>
                  <a:cs typeface="Quattrocento Sans"/>
                  <a:sym typeface="Quattrocento Sans"/>
                </a:rPr>
                <a:t>PrePrint</a:t>
              </a:r>
              <a:endParaRPr sz="2400">
                <a:solidFill>
                  <a:schemeClr val="lt1"/>
                </a:solidFill>
                <a:latin typeface="Quattrocento Sans"/>
                <a:ea typeface="Quattrocento Sans"/>
                <a:cs typeface="Quattrocento Sans"/>
                <a:sym typeface="Quattrocento Sans"/>
              </a:endParaRPr>
            </a:p>
          </p:txBody>
        </p:sp>
      </p:grpSp>
      <p:pic>
        <p:nvPicPr>
          <p:cNvPr id="156" name="Google Shape;156;p3"/>
          <p:cNvPicPr preferRelativeResize="0"/>
          <p:nvPr/>
        </p:nvPicPr>
        <p:blipFill rotWithShape="1">
          <a:blip r:embed="rId7">
            <a:alphaModFix/>
          </a:blip>
          <a:srcRect/>
          <a:stretch/>
        </p:blipFill>
        <p:spPr>
          <a:xfrm>
            <a:off x="15001406" y="29580222"/>
            <a:ext cx="2317395" cy="2317395"/>
          </a:xfrm>
          <a:prstGeom prst="rect">
            <a:avLst/>
          </a:prstGeom>
          <a:noFill/>
          <a:ln>
            <a:noFill/>
          </a:ln>
        </p:spPr>
      </p:pic>
      <p:sp>
        <p:nvSpPr>
          <p:cNvPr id="157" name="Google Shape;157;p3"/>
          <p:cNvSpPr/>
          <p:nvPr/>
        </p:nvSpPr>
        <p:spPr>
          <a:xfrm>
            <a:off x="748146" y="10266218"/>
            <a:ext cx="3823844" cy="1399309"/>
          </a:xfrm>
          <a:prstGeom prst="rect">
            <a:avLst/>
          </a:prstGeom>
          <a:solidFill>
            <a:schemeClr val="lt1"/>
          </a:solidFill>
          <a:ln>
            <a:noFill/>
          </a:ln>
          <a:effectLst>
            <a:outerShdw blurRad="215900" dist="38100" dir="5400000" algn="t" rotWithShape="0">
              <a:srgbClr val="000000">
                <a:alpha val="15686"/>
              </a:srgbClr>
            </a:outerShdw>
          </a:effectLst>
        </p:spPr>
        <p:txBody>
          <a:bodyPr spcFirstLastPara="1" wrap="square" lIns="216000" tIns="216000" rIns="216000" bIns="216000" anchor="ctr" anchorCtr="0">
            <a:noAutofit/>
          </a:bodyPr>
          <a:lstStyle/>
          <a:p>
            <a:pPr marL="0" marR="0" lvl="0" indent="0" algn="l" rtl="0">
              <a:spcBef>
                <a:spcPts val="0"/>
              </a:spcBef>
              <a:spcAft>
                <a:spcPts val="0"/>
              </a:spcAft>
              <a:buNone/>
            </a:pPr>
            <a:r>
              <a:rPr lang="en-US" sz="3200" b="1" dirty="0">
                <a:solidFill>
                  <a:srgbClr val="31092D"/>
                </a:solidFill>
                <a:latin typeface="+mj-lt"/>
                <a:ea typeface="Quattrocento Sans"/>
                <a:cs typeface="Quattrocento Sans"/>
                <a:sym typeface="Quattrocento Sans"/>
              </a:rPr>
              <a:t>N=564</a:t>
            </a:r>
            <a:br>
              <a:rPr lang="en-US" sz="2000" dirty="0">
                <a:solidFill>
                  <a:srgbClr val="31092D"/>
                </a:solidFill>
                <a:latin typeface="+mj-lt"/>
                <a:ea typeface="Quattrocento Sans"/>
                <a:cs typeface="Quattrocento Sans"/>
                <a:sym typeface="Quattrocento Sans"/>
              </a:rPr>
            </a:br>
            <a:r>
              <a:rPr lang="en-US" sz="2000" dirty="0">
                <a:solidFill>
                  <a:srgbClr val="31092D"/>
                </a:solidFill>
                <a:latin typeface="+mj-lt"/>
                <a:ea typeface="Quattrocento Sans"/>
                <a:cs typeface="Quattrocento Sans"/>
                <a:sym typeface="Quattrocento Sans"/>
              </a:rPr>
              <a:t>Adult full-time workers</a:t>
            </a:r>
            <a:endParaRPr dirty="0">
              <a:latin typeface="+mj-lt"/>
            </a:endParaRPr>
          </a:p>
        </p:txBody>
      </p:sp>
      <p:sp>
        <p:nvSpPr>
          <p:cNvPr id="158" name="Google Shape;158;p3"/>
          <p:cNvSpPr/>
          <p:nvPr/>
        </p:nvSpPr>
        <p:spPr>
          <a:xfrm>
            <a:off x="748146" y="12136582"/>
            <a:ext cx="3823844" cy="2115494"/>
          </a:xfrm>
          <a:prstGeom prst="rect">
            <a:avLst/>
          </a:prstGeom>
          <a:solidFill>
            <a:schemeClr val="lt1"/>
          </a:solidFill>
          <a:ln>
            <a:noFill/>
          </a:ln>
          <a:effectLst>
            <a:outerShdw blurRad="215900" dist="38100" dir="5400000" algn="t" rotWithShape="0">
              <a:srgbClr val="000000">
                <a:alpha val="15686"/>
              </a:srgbClr>
            </a:outerShdw>
          </a:effectLst>
        </p:spPr>
        <p:txBody>
          <a:bodyPr spcFirstLastPara="1" wrap="square" lIns="216000" tIns="216000" rIns="216000" bIns="216000" anchor="ctr" anchorCtr="0">
            <a:noAutofit/>
          </a:bodyPr>
          <a:lstStyle/>
          <a:p>
            <a:pPr marL="0" marR="0" lvl="0" indent="0" algn="l" rtl="0">
              <a:spcBef>
                <a:spcPts val="0"/>
              </a:spcBef>
              <a:spcAft>
                <a:spcPts val="0"/>
              </a:spcAft>
              <a:buNone/>
            </a:pPr>
            <a:r>
              <a:rPr lang="en-US" sz="2000" b="1" dirty="0">
                <a:solidFill>
                  <a:srgbClr val="31092D"/>
                </a:solidFill>
                <a:latin typeface="+mj-lt"/>
                <a:ea typeface="Quattrocento Sans"/>
                <a:cs typeface="Quattrocento Sans"/>
                <a:sym typeface="Quattrocento Sans"/>
              </a:rPr>
              <a:t>EXPERIMENT GROUP</a:t>
            </a:r>
            <a:endParaRPr dirty="0">
              <a:latin typeface="+mj-lt"/>
            </a:endParaRPr>
          </a:p>
          <a:p>
            <a:pPr marL="0" marR="0" lvl="0" indent="0" algn="l" rtl="0">
              <a:spcBef>
                <a:spcPts val="0"/>
              </a:spcBef>
              <a:spcAft>
                <a:spcPts val="0"/>
              </a:spcAft>
              <a:buNone/>
            </a:pPr>
            <a:r>
              <a:rPr lang="en-US" sz="2000" dirty="0">
                <a:solidFill>
                  <a:srgbClr val="31092D"/>
                </a:solidFill>
                <a:latin typeface="+mj-lt"/>
                <a:ea typeface="Quattrocento Sans"/>
                <a:cs typeface="Quattrocento Sans"/>
                <a:sym typeface="Quattrocento Sans"/>
              </a:rPr>
              <a:t>Given iPod Touch’s with a special app that pings them throughout the day with quick surveys.</a:t>
            </a:r>
            <a:endParaRPr sz="2800" dirty="0">
              <a:solidFill>
                <a:srgbClr val="31092D"/>
              </a:solidFill>
              <a:latin typeface="+mj-lt"/>
              <a:ea typeface="Quattrocento Sans"/>
              <a:cs typeface="Quattrocento Sans"/>
              <a:sym typeface="Quattrocento Sans"/>
            </a:endParaRPr>
          </a:p>
        </p:txBody>
      </p:sp>
      <p:sp>
        <p:nvSpPr>
          <p:cNvPr id="159" name="Google Shape;159;p3"/>
          <p:cNvSpPr/>
          <p:nvPr/>
        </p:nvSpPr>
        <p:spPr>
          <a:xfrm>
            <a:off x="5520931" y="12420601"/>
            <a:ext cx="3276115" cy="1537854"/>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31092D"/>
                </a:solidFill>
                <a:latin typeface="+mj-lt"/>
                <a:ea typeface="Quattrocento Sans"/>
                <a:cs typeface="Quattrocento Sans"/>
                <a:sym typeface="Quattrocento Sans"/>
              </a:rPr>
              <a:t>Wait list</a:t>
            </a:r>
            <a:r>
              <a:rPr lang="en-US" sz="2000">
                <a:solidFill>
                  <a:srgbClr val="31092D"/>
                </a:solidFill>
                <a:latin typeface="+mj-lt"/>
                <a:ea typeface="Quattrocento Sans"/>
                <a:cs typeface="Quattrocento Sans"/>
                <a:sym typeface="Quattrocento Sans"/>
              </a:rPr>
              <a:t> </a:t>
            </a:r>
            <a:br>
              <a:rPr lang="en-US" sz="2000">
                <a:solidFill>
                  <a:srgbClr val="31092D"/>
                </a:solidFill>
                <a:latin typeface="+mj-lt"/>
                <a:ea typeface="Quattrocento Sans"/>
                <a:cs typeface="Quattrocento Sans"/>
                <a:sym typeface="Quattrocento Sans"/>
              </a:rPr>
            </a:br>
            <a:r>
              <a:rPr lang="en-US" sz="2000">
                <a:solidFill>
                  <a:srgbClr val="31092D"/>
                </a:solidFill>
                <a:latin typeface="+mj-lt"/>
                <a:ea typeface="Quattrocento Sans"/>
                <a:cs typeface="Quattrocento Sans"/>
                <a:sym typeface="Quattrocento Sans"/>
              </a:rPr>
              <a:t>(CONTROL GROUP)</a:t>
            </a:r>
            <a:endParaRPr>
              <a:latin typeface="+mj-lt"/>
            </a:endParaRPr>
          </a:p>
        </p:txBody>
      </p:sp>
      <p:sp>
        <p:nvSpPr>
          <p:cNvPr id="160" name="Google Shape;160;p3"/>
          <p:cNvSpPr/>
          <p:nvPr/>
        </p:nvSpPr>
        <p:spPr>
          <a:xfrm>
            <a:off x="748146" y="14729155"/>
            <a:ext cx="3823844" cy="2371665"/>
          </a:xfrm>
          <a:prstGeom prst="rect">
            <a:avLst/>
          </a:prstGeom>
          <a:solidFill>
            <a:schemeClr val="lt1"/>
          </a:solidFill>
          <a:ln>
            <a:noFill/>
          </a:ln>
          <a:effectLst>
            <a:outerShdw blurRad="215900" dist="38100" dir="5400000" algn="t" rotWithShape="0">
              <a:srgbClr val="000000">
                <a:alpha val="15686"/>
              </a:srgbClr>
            </a:outerShdw>
          </a:effectLst>
        </p:spPr>
        <p:txBody>
          <a:bodyPr spcFirstLastPara="1" wrap="square" lIns="216000" tIns="216000" rIns="216000" bIns="216000" anchor="ctr" anchorCtr="0">
            <a:noAutofit/>
          </a:bodyPr>
          <a:lstStyle/>
          <a:p>
            <a:pPr marL="0" marR="0" lvl="0" indent="0" algn="l" rtl="0">
              <a:spcBef>
                <a:spcPts val="0"/>
              </a:spcBef>
              <a:spcAft>
                <a:spcPts val="0"/>
              </a:spcAft>
              <a:buNone/>
            </a:pPr>
            <a:r>
              <a:rPr lang="en-US" sz="2000" b="1">
                <a:solidFill>
                  <a:srgbClr val="31092D"/>
                </a:solidFill>
                <a:latin typeface="+mj-lt"/>
                <a:ea typeface="Quattrocento Sans"/>
                <a:cs typeface="Quattrocento Sans"/>
                <a:sym typeface="Quattrocento Sans"/>
              </a:rPr>
              <a:t>Mood Survey </a:t>
            </a:r>
            <a:r>
              <a:rPr lang="en-US" sz="2000">
                <a:solidFill>
                  <a:srgbClr val="31092D"/>
                </a:solidFill>
                <a:latin typeface="+mj-lt"/>
                <a:ea typeface="Quattrocento Sans"/>
                <a:cs typeface="Quattrocento Sans"/>
                <a:sym typeface="Quattrocento Sans"/>
              </a:rPr>
              <a:t>(4x per day)</a:t>
            </a:r>
            <a:endParaRPr>
              <a:latin typeface="+mj-lt"/>
            </a:endParaRPr>
          </a:p>
          <a:p>
            <a:pPr marL="0" marR="0" lvl="0" indent="0" algn="l" rtl="0">
              <a:spcBef>
                <a:spcPts val="0"/>
              </a:spcBef>
              <a:spcAft>
                <a:spcPts val="0"/>
              </a:spcAft>
              <a:buNone/>
            </a:pPr>
            <a:r>
              <a:rPr lang="en-US" sz="2000">
                <a:solidFill>
                  <a:srgbClr val="31092D"/>
                </a:solidFill>
                <a:latin typeface="+mj-lt"/>
                <a:ea typeface="Quattrocento Sans"/>
                <a:cs typeface="Quattrocento Sans"/>
                <a:sym typeface="Quattrocento Sans"/>
              </a:rPr>
              <a:t>Participants notified by the iPod at random times to take a short mood survey assessing current mood and attention.</a:t>
            </a:r>
            <a:endParaRPr>
              <a:latin typeface="+mj-lt"/>
            </a:endParaRPr>
          </a:p>
        </p:txBody>
      </p:sp>
      <p:sp>
        <p:nvSpPr>
          <p:cNvPr id="161" name="Google Shape;161;p3"/>
          <p:cNvSpPr/>
          <p:nvPr/>
        </p:nvSpPr>
        <p:spPr>
          <a:xfrm>
            <a:off x="5279618" y="14729155"/>
            <a:ext cx="3758739" cy="2371665"/>
          </a:xfrm>
          <a:prstGeom prst="rect">
            <a:avLst/>
          </a:prstGeom>
          <a:solidFill>
            <a:schemeClr val="lt1"/>
          </a:solidFill>
          <a:ln>
            <a:noFill/>
          </a:ln>
          <a:effectLst>
            <a:outerShdw blurRad="215900" dist="38100" dir="5400000" algn="t" rotWithShape="0">
              <a:srgbClr val="000000">
                <a:alpha val="15686"/>
              </a:srgbClr>
            </a:outerShdw>
          </a:effectLst>
        </p:spPr>
        <p:txBody>
          <a:bodyPr spcFirstLastPara="1" wrap="square" lIns="216000" tIns="216000" rIns="216000" bIns="216000" anchor="ctr" anchorCtr="0">
            <a:noAutofit/>
          </a:bodyPr>
          <a:lstStyle/>
          <a:p>
            <a:pPr marL="0" marR="0" lvl="0" indent="0" algn="l" rtl="0">
              <a:spcBef>
                <a:spcPts val="0"/>
              </a:spcBef>
              <a:spcAft>
                <a:spcPts val="0"/>
              </a:spcAft>
              <a:buNone/>
            </a:pPr>
            <a:r>
              <a:rPr lang="en-US" sz="2000" b="1" dirty="0">
                <a:solidFill>
                  <a:srgbClr val="31092D"/>
                </a:solidFill>
                <a:latin typeface="+mj-lt"/>
                <a:ea typeface="Quattrocento Sans"/>
                <a:cs typeface="Quattrocento Sans"/>
                <a:sym typeface="Quattrocento Sans"/>
              </a:rPr>
              <a:t>End-of-week Survey</a:t>
            </a:r>
            <a:endParaRPr dirty="0">
              <a:latin typeface="+mj-lt"/>
            </a:endParaRPr>
          </a:p>
          <a:p>
            <a:pPr marL="0" marR="0" lvl="0" indent="0" algn="l" rtl="0">
              <a:spcBef>
                <a:spcPts val="0"/>
              </a:spcBef>
              <a:spcAft>
                <a:spcPts val="0"/>
              </a:spcAft>
              <a:buNone/>
            </a:pPr>
            <a:r>
              <a:rPr lang="en-US" sz="2000" dirty="0">
                <a:solidFill>
                  <a:srgbClr val="31092D"/>
                </a:solidFill>
                <a:latin typeface="+mj-lt"/>
                <a:ea typeface="Quattrocento Sans"/>
                <a:cs typeface="Quattrocento Sans"/>
                <a:sym typeface="Quattrocento Sans"/>
              </a:rPr>
              <a:t>Assessed overall performance for the week.</a:t>
            </a:r>
            <a:endParaRPr dirty="0">
              <a:latin typeface="+mj-lt"/>
            </a:endParaRPr>
          </a:p>
        </p:txBody>
      </p:sp>
      <p:sp>
        <p:nvSpPr>
          <p:cNvPr id="162" name="Google Shape;162;p3"/>
          <p:cNvSpPr/>
          <p:nvPr/>
        </p:nvSpPr>
        <p:spPr>
          <a:xfrm>
            <a:off x="748146" y="18357597"/>
            <a:ext cx="8290211" cy="1578623"/>
          </a:xfrm>
          <a:prstGeom prst="rect">
            <a:avLst/>
          </a:prstGeom>
          <a:solidFill>
            <a:schemeClr val="lt1"/>
          </a:solidFill>
          <a:ln>
            <a:noFill/>
          </a:ln>
          <a:effectLst>
            <a:outerShdw blurRad="215900" dist="38100" dir="5400000" algn="t" rotWithShape="0">
              <a:srgbClr val="000000">
                <a:alpha val="15686"/>
              </a:srgbClr>
            </a:outerShdw>
          </a:effectLst>
        </p:spPr>
        <p:txBody>
          <a:bodyPr spcFirstLastPara="1" wrap="square" lIns="216000" tIns="216000" rIns="216000" bIns="216000" anchor="ctr" anchorCtr="0">
            <a:noAutofit/>
          </a:bodyPr>
          <a:lstStyle/>
          <a:p>
            <a:pPr marL="0" marR="0" lvl="0" indent="0" algn="l" rtl="0">
              <a:spcBef>
                <a:spcPts val="0"/>
              </a:spcBef>
              <a:spcAft>
                <a:spcPts val="0"/>
              </a:spcAft>
              <a:buNone/>
            </a:pPr>
            <a:r>
              <a:rPr lang="en-US" sz="2000" b="1">
                <a:solidFill>
                  <a:srgbClr val="31092D"/>
                </a:solidFill>
                <a:latin typeface="+mj-lt"/>
                <a:ea typeface="Quattrocento Sans"/>
                <a:cs typeface="Quattrocento Sans"/>
                <a:sym typeface="Quattrocento Sans"/>
              </a:rPr>
              <a:t>HLM analysis</a:t>
            </a:r>
            <a:endParaRPr>
              <a:latin typeface="+mj-lt"/>
            </a:endParaRPr>
          </a:p>
          <a:p>
            <a:pPr marL="0" marR="0" lvl="0" indent="0" algn="l" rtl="0">
              <a:spcBef>
                <a:spcPts val="0"/>
              </a:spcBef>
              <a:spcAft>
                <a:spcPts val="0"/>
              </a:spcAft>
              <a:buNone/>
            </a:pPr>
            <a:r>
              <a:rPr lang="en-US" sz="2000">
                <a:solidFill>
                  <a:srgbClr val="31092D"/>
                </a:solidFill>
                <a:latin typeface="+mj-lt"/>
                <a:ea typeface="Quattrocento Sans"/>
                <a:cs typeface="Quattrocento Sans"/>
                <a:sym typeface="Quattrocento Sans"/>
              </a:rPr>
              <a:t>Used to relate within-person mood to differences in performance.</a:t>
            </a:r>
            <a:endParaRPr>
              <a:latin typeface="+mj-lt"/>
            </a:endParaRPr>
          </a:p>
        </p:txBody>
      </p:sp>
      <p:cxnSp>
        <p:nvCxnSpPr>
          <p:cNvPr id="163" name="Google Shape;163;p3"/>
          <p:cNvCxnSpPr>
            <a:stCxn id="157" idx="2"/>
            <a:endCxn id="158" idx="0"/>
          </p:cNvCxnSpPr>
          <p:nvPr/>
        </p:nvCxnSpPr>
        <p:spPr>
          <a:xfrm>
            <a:off x="2660068" y="11665527"/>
            <a:ext cx="0" cy="471000"/>
          </a:xfrm>
          <a:prstGeom prst="straightConnector1">
            <a:avLst/>
          </a:prstGeom>
          <a:noFill/>
          <a:ln w="76200" cap="flat" cmpd="sng">
            <a:solidFill>
              <a:srgbClr val="31092D"/>
            </a:solidFill>
            <a:prstDash val="solid"/>
            <a:miter lim="800000"/>
            <a:headEnd type="none" w="sm" len="sm"/>
            <a:tailEnd type="triangle" w="med" len="med"/>
          </a:ln>
        </p:spPr>
      </p:cxnSp>
      <p:cxnSp>
        <p:nvCxnSpPr>
          <p:cNvPr id="164" name="Google Shape;164;p3"/>
          <p:cNvCxnSpPr>
            <a:stCxn id="158" idx="2"/>
            <a:endCxn id="160" idx="0"/>
          </p:cNvCxnSpPr>
          <p:nvPr/>
        </p:nvCxnSpPr>
        <p:spPr>
          <a:xfrm>
            <a:off x="2660068" y="14252076"/>
            <a:ext cx="0" cy="477000"/>
          </a:xfrm>
          <a:prstGeom prst="straightConnector1">
            <a:avLst/>
          </a:prstGeom>
          <a:noFill/>
          <a:ln w="76200" cap="flat" cmpd="sng">
            <a:solidFill>
              <a:srgbClr val="31092D"/>
            </a:solidFill>
            <a:prstDash val="solid"/>
            <a:miter lim="800000"/>
            <a:headEnd type="none" w="sm" len="sm"/>
            <a:tailEnd type="triangle" w="med" len="med"/>
          </a:ln>
        </p:spPr>
      </p:cxnSp>
      <p:cxnSp>
        <p:nvCxnSpPr>
          <p:cNvPr id="165" name="Google Shape;165;p3"/>
          <p:cNvCxnSpPr>
            <a:stCxn id="158" idx="3"/>
            <a:endCxn id="159" idx="2"/>
          </p:cNvCxnSpPr>
          <p:nvPr/>
        </p:nvCxnSpPr>
        <p:spPr>
          <a:xfrm rot="10800000" flipH="1">
            <a:off x="4571990" y="13189529"/>
            <a:ext cx="948900" cy="4800"/>
          </a:xfrm>
          <a:prstGeom prst="straightConnector1">
            <a:avLst/>
          </a:prstGeom>
          <a:noFill/>
          <a:ln w="76200" cap="flat" cmpd="sng">
            <a:solidFill>
              <a:srgbClr val="7F7F7F"/>
            </a:solidFill>
            <a:prstDash val="dash"/>
            <a:miter lim="800000"/>
            <a:headEnd type="none" w="sm" len="sm"/>
            <a:tailEnd type="triangle" w="med" len="med"/>
          </a:ln>
        </p:spPr>
      </p:cxnSp>
      <p:cxnSp>
        <p:nvCxnSpPr>
          <p:cNvPr id="166" name="Google Shape;166;p3"/>
          <p:cNvCxnSpPr>
            <a:stCxn id="160" idx="3"/>
            <a:endCxn id="161" idx="1"/>
          </p:cNvCxnSpPr>
          <p:nvPr/>
        </p:nvCxnSpPr>
        <p:spPr>
          <a:xfrm>
            <a:off x="4571990" y="15914987"/>
            <a:ext cx="707700" cy="0"/>
          </a:xfrm>
          <a:prstGeom prst="straightConnector1">
            <a:avLst/>
          </a:prstGeom>
          <a:noFill/>
          <a:ln w="76200" cap="flat" cmpd="sng">
            <a:solidFill>
              <a:srgbClr val="31092D"/>
            </a:solidFill>
            <a:prstDash val="solid"/>
            <a:miter lim="800000"/>
            <a:headEnd type="none" w="sm" len="sm"/>
            <a:tailEnd type="triangle" w="med" len="med"/>
          </a:ln>
        </p:spPr>
      </p:cxnSp>
      <p:cxnSp>
        <p:nvCxnSpPr>
          <p:cNvPr id="167" name="Google Shape;167;p3"/>
          <p:cNvCxnSpPr>
            <a:stCxn id="161" idx="2"/>
            <a:endCxn id="162" idx="0"/>
          </p:cNvCxnSpPr>
          <p:nvPr/>
        </p:nvCxnSpPr>
        <p:spPr>
          <a:xfrm rot="5400000">
            <a:off x="5397837" y="16596370"/>
            <a:ext cx="1256700" cy="2265600"/>
          </a:xfrm>
          <a:prstGeom prst="bentConnector3">
            <a:avLst>
              <a:gd name="adj1" fmla="val 50000"/>
            </a:avLst>
          </a:prstGeom>
          <a:noFill/>
          <a:ln w="76200" cap="flat" cmpd="sng">
            <a:solidFill>
              <a:srgbClr val="31092D"/>
            </a:solidFill>
            <a:prstDash val="solid"/>
            <a:miter lim="800000"/>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4"/>
          <p:cNvSpPr/>
          <p:nvPr/>
        </p:nvSpPr>
        <p:spPr>
          <a:xfrm>
            <a:off x="0" y="0"/>
            <a:ext cx="49377600" cy="329184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4" descr="Graphical user interface, website&#10;&#10;Description automatically generated"/>
          <p:cNvPicPr preferRelativeResize="0"/>
          <p:nvPr/>
        </p:nvPicPr>
        <p:blipFill rotWithShape="1">
          <a:blip r:embed="rId3">
            <a:alphaModFix/>
          </a:blip>
          <a:srcRect l="5121" r="6568"/>
          <a:stretch/>
        </p:blipFill>
        <p:spPr>
          <a:xfrm>
            <a:off x="12702375" y="10"/>
            <a:ext cx="20166181" cy="16327516"/>
          </a:xfrm>
          <a:custGeom>
            <a:avLst/>
            <a:gdLst/>
            <a:ahLst/>
            <a:cxnLst/>
            <a:rect l="l" t="t" r="r" b="b"/>
            <a:pathLst>
              <a:path w="4979304" h="3364992" extrusionOk="0">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ln>
            <a:noFill/>
          </a:ln>
        </p:spPr>
      </p:pic>
      <p:pic>
        <p:nvPicPr>
          <p:cNvPr id="174" name="Google Shape;174;p4" descr="Calendar&#10;&#10;Description automatically generated with medium confidence">
            <a:hlinkClick r:id="rId4"/>
          </p:cNvPr>
          <p:cNvPicPr preferRelativeResize="0"/>
          <p:nvPr/>
        </p:nvPicPr>
        <p:blipFill rotWithShape="1">
          <a:blip r:embed="rId5">
            <a:alphaModFix/>
          </a:blip>
          <a:srcRect l="2598" r="19548" b="1"/>
          <a:stretch/>
        </p:blipFill>
        <p:spPr>
          <a:xfrm>
            <a:off x="29895844" y="16590878"/>
            <a:ext cx="19481756" cy="16327527"/>
          </a:xfrm>
          <a:custGeom>
            <a:avLst/>
            <a:gdLst/>
            <a:ahLst/>
            <a:cxnLst/>
            <a:rect l="l" t="t" r="r" b="b"/>
            <a:pathLst>
              <a:path w="4810310" h="3401568" extrusionOk="0">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ln>
            <a:noFill/>
          </a:ln>
        </p:spPr>
      </p:pic>
      <p:pic>
        <p:nvPicPr>
          <p:cNvPr id="175" name="Google Shape;175;p4" descr="Graphical user interface, website&#10;&#10;Description automatically generated"/>
          <p:cNvPicPr preferRelativeResize="0"/>
          <p:nvPr/>
        </p:nvPicPr>
        <p:blipFill rotWithShape="1">
          <a:blip r:embed="rId6">
            <a:alphaModFix/>
          </a:blip>
          <a:srcRect l="6273" r="11258" b="-1"/>
          <a:stretch/>
        </p:blipFill>
        <p:spPr>
          <a:xfrm>
            <a:off x="12917183" y="16590873"/>
            <a:ext cx="19948190" cy="16327527"/>
          </a:xfrm>
          <a:custGeom>
            <a:avLst/>
            <a:gdLst/>
            <a:ahLst/>
            <a:cxnLst/>
            <a:rect l="l" t="t" r="r" b="b"/>
            <a:pathLst>
              <a:path w="4925479" h="3364992" extrusionOk="0">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ln>
            <a:noFill/>
          </a:ln>
        </p:spPr>
      </p:pic>
      <p:sp>
        <p:nvSpPr>
          <p:cNvPr id="176" name="Google Shape;176;p4"/>
          <p:cNvSpPr/>
          <p:nvPr/>
        </p:nvSpPr>
        <p:spPr>
          <a:xfrm>
            <a:off x="0" y="0"/>
            <a:ext cx="15980549" cy="32918400"/>
          </a:xfrm>
          <a:custGeom>
            <a:avLst/>
            <a:gdLst/>
            <a:ahLst/>
            <a:cxnLst/>
            <a:rect l="l" t="t" r="r" b="b"/>
            <a:pathLst>
              <a:path w="3945815" h="6858000" extrusionOk="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 name="Google Shape;177;p4"/>
          <p:cNvSpPr/>
          <p:nvPr/>
        </p:nvSpPr>
        <p:spPr>
          <a:xfrm>
            <a:off x="0" y="0"/>
            <a:ext cx="15943514" cy="32918400"/>
          </a:xfrm>
          <a:custGeom>
            <a:avLst/>
            <a:gdLst/>
            <a:ahLst/>
            <a:cxnLst/>
            <a:rect l="l" t="t" r="r" b="b"/>
            <a:pathLst>
              <a:path w="3936670" h="6858000" extrusionOk="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8" name="Google Shape;178;p4"/>
          <p:cNvSpPr txBox="1">
            <a:spLocks noGrp="1"/>
          </p:cNvSpPr>
          <p:nvPr>
            <p:ph type="title"/>
          </p:nvPr>
        </p:nvSpPr>
        <p:spPr>
          <a:xfrm>
            <a:off x="1814626" y="3291840"/>
            <a:ext cx="11369193" cy="63627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2400"/>
              <a:buFont typeface="Calibri"/>
              <a:buNone/>
            </a:pPr>
            <a:r>
              <a:rPr lang="en-US" sz="12400" b="1" dirty="0">
                <a:solidFill>
                  <a:schemeClr val="dk1"/>
                </a:solidFill>
                <a:latin typeface="+mj-lt"/>
                <a:ea typeface="Calibri"/>
                <a:cs typeface="Calibri"/>
                <a:sym typeface="Calibri"/>
              </a:rPr>
              <a:t>Helpful Design Tools and Resources</a:t>
            </a:r>
            <a:endParaRPr dirty="0">
              <a:latin typeface="+mj-lt"/>
            </a:endParaRPr>
          </a:p>
        </p:txBody>
      </p:sp>
      <p:sp>
        <p:nvSpPr>
          <p:cNvPr id="179" name="Google Shape;179;p4"/>
          <p:cNvSpPr/>
          <p:nvPr/>
        </p:nvSpPr>
        <p:spPr>
          <a:xfrm>
            <a:off x="0" y="4828032"/>
            <a:ext cx="518464" cy="313873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0" name="Google Shape;180;p4"/>
          <p:cNvSpPr/>
          <p:nvPr/>
        </p:nvSpPr>
        <p:spPr>
          <a:xfrm>
            <a:off x="1777593" y="10031716"/>
            <a:ext cx="11480292" cy="87783"/>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1" name="Google Shape;181;p4"/>
          <p:cNvSpPr txBox="1"/>
          <p:nvPr/>
        </p:nvSpPr>
        <p:spPr>
          <a:xfrm>
            <a:off x="1814626" y="10841126"/>
            <a:ext cx="11966688" cy="18829325"/>
          </a:xfrm>
          <a:prstGeom prst="rect">
            <a:avLst/>
          </a:prstGeom>
          <a:noFill/>
          <a:ln>
            <a:noFill/>
          </a:ln>
        </p:spPr>
        <p:txBody>
          <a:bodyPr spcFirstLastPara="1" wrap="square" lIns="91425" tIns="45700" rIns="91425" bIns="45700" anchor="t" anchorCtr="0">
            <a:normAutofit lnSpcReduction="10000"/>
          </a:bodyPr>
          <a:lstStyle/>
          <a:p>
            <a:pPr marL="0" marR="0" lvl="0" indent="-438150" algn="l" rtl="0">
              <a:lnSpc>
                <a:spcPct val="90000"/>
              </a:lnSpc>
              <a:spcBef>
                <a:spcPts val="0"/>
              </a:spcBef>
              <a:spcAft>
                <a:spcPts val="0"/>
              </a:spcAft>
              <a:buClr>
                <a:schemeClr val="dk1"/>
              </a:buClr>
              <a:buSzPts val="6900"/>
              <a:buFont typeface="Arial"/>
              <a:buChar char="•"/>
            </a:pPr>
            <a:r>
              <a:rPr lang="en-US" sz="6900" b="1" dirty="0">
                <a:solidFill>
                  <a:schemeClr val="dk1"/>
                </a:solidFill>
                <a:latin typeface="+mj-lt"/>
                <a:ea typeface="Calibri"/>
                <a:cs typeface="Calibri"/>
                <a:sym typeface="Calibri"/>
              </a:rPr>
              <a:t>You can get free icons from</a:t>
            </a:r>
            <a:br>
              <a:rPr lang="en-US" sz="6900" b="1" dirty="0">
                <a:solidFill>
                  <a:schemeClr val="dk1"/>
                </a:solidFill>
                <a:latin typeface="+mj-lt"/>
                <a:ea typeface="Calibri"/>
                <a:cs typeface="Calibri"/>
                <a:sym typeface="Calibri"/>
              </a:rPr>
            </a:br>
            <a:r>
              <a:rPr lang="en-US" sz="6900" b="1" dirty="0">
                <a:solidFill>
                  <a:schemeClr val="dk1"/>
                </a:solidFill>
                <a:latin typeface="+mj-lt"/>
                <a:ea typeface="Calibri"/>
                <a:cs typeface="Calibri"/>
                <a:sym typeface="Calibri"/>
              </a:rPr>
              <a:t>TheNounProject.com</a:t>
            </a:r>
            <a:endParaRPr dirty="0">
              <a:latin typeface="+mj-lt"/>
            </a:endParaRPr>
          </a:p>
          <a:p>
            <a:pPr marL="0" marR="0" lvl="0" indent="0" algn="l" rtl="0">
              <a:lnSpc>
                <a:spcPct val="90000"/>
              </a:lnSpc>
              <a:spcBef>
                <a:spcPts val="600"/>
              </a:spcBef>
              <a:spcAft>
                <a:spcPts val="0"/>
              </a:spcAft>
              <a:buClr>
                <a:schemeClr val="dk1"/>
              </a:buClr>
              <a:buSzPts val="6900"/>
              <a:buFont typeface="Arial"/>
              <a:buNone/>
            </a:pPr>
            <a:endParaRPr sz="6900" b="1" dirty="0">
              <a:solidFill>
                <a:schemeClr val="dk1"/>
              </a:solidFill>
              <a:latin typeface="+mj-lt"/>
              <a:ea typeface="Calibri"/>
              <a:cs typeface="Calibri"/>
              <a:sym typeface="Calibri"/>
            </a:endParaRPr>
          </a:p>
          <a:p>
            <a:pPr marL="0" marR="0" lvl="0" indent="-438150" algn="l" rtl="0">
              <a:lnSpc>
                <a:spcPct val="90000"/>
              </a:lnSpc>
              <a:spcBef>
                <a:spcPts val="600"/>
              </a:spcBef>
              <a:spcAft>
                <a:spcPts val="0"/>
              </a:spcAft>
              <a:buClr>
                <a:schemeClr val="dk1"/>
              </a:buClr>
              <a:buSzPts val="6900"/>
              <a:buFont typeface="Arial"/>
              <a:buChar char="•"/>
            </a:pPr>
            <a:r>
              <a:rPr lang="en-US" sz="6900" b="1" dirty="0">
                <a:solidFill>
                  <a:schemeClr val="dk1"/>
                </a:solidFill>
                <a:latin typeface="+mj-lt"/>
                <a:ea typeface="Calibri"/>
                <a:cs typeface="Calibri"/>
                <a:sym typeface="Calibri"/>
              </a:rPr>
              <a:t>Get full-color graphics on a transparent background for ~$1/each from VectorStock.com</a:t>
            </a:r>
            <a:endParaRPr dirty="0">
              <a:latin typeface="+mj-lt"/>
            </a:endParaRPr>
          </a:p>
          <a:p>
            <a:pPr marL="0" marR="0" lvl="0" indent="0" algn="l" rtl="0">
              <a:lnSpc>
                <a:spcPct val="90000"/>
              </a:lnSpc>
              <a:spcBef>
                <a:spcPts val="600"/>
              </a:spcBef>
              <a:spcAft>
                <a:spcPts val="0"/>
              </a:spcAft>
              <a:buClr>
                <a:schemeClr val="dk1"/>
              </a:buClr>
              <a:buSzPts val="6900"/>
              <a:buFont typeface="Arial"/>
              <a:buNone/>
            </a:pPr>
            <a:endParaRPr sz="6900" b="1" dirty="0">
              <a:solidFill>
                <a:schemeClr val="dk1"/>
              </a:solidFill>
              <a:latin typeface="+mj-lt"/>
              <a:ea typeface="Calibri"/>
              <a:cs typeface="Calibri"/>
              <a:sym typeface="Calibri"/>
            </a:endParaRPr>
          </a:p>
          <a:p>
            <a:pPr marL="0" marR="0" lvl="0" indent="-438150" algn="l" rtl="0">
              <a:lnSpc>
                <a:spcPct val="90000"/>
              </a:lnSpc>
              <a:spcBef>
                <a:spcPts val="600"/>
              </a:spcBef>
              <a:spcAft>
                <a:spcPts val="0"/>
              </a:spcAft>
              <a:buClr>
                <a:schemeClr val="dk1"/>
              </a:buClr>
              <a:buSzPts val="6900"/>
              <a:buFont typeface="Arial"/>
              <a:buChar char="•"/>
            </a:pPr>
            <a:r>
              <a:rPr lang="en-US" sz="6900" b="1" dirty="0">
                <a:solidFill>
                  <a:schemeClr val="dk1"/>
                </a:solidFill>
                <a:latin typeface="+mj-lt"/>
                <a:ea typeface="Calibri"/>
                <a:cs typeface="Calibri"/>
                <a:sym typeface="Calibri"/>
              </a:rPr>
              <a:t>You can create biology figures with BioRender.com</a:t>
            </a:r>
            <a:endParaRPr dirty="0">
              <a:latin typeface="+mj-lt"/>
            </a:endParaRPr>
          </a:p>
          <a:p>
            <a:pPr marL="0" marR="0" lvl="0" indent="0" algn="l" rtl="0">
              <a:lnSpc>
                <a:spcPct val="90000"/>
              </a:lnSpc>
              <a:spcBef>
                <a:spcPts val="600"/>
              </a:spcBef>
              <a:spcAft>
                <a:spcPts val="0"/>
              </a:spcAft>
              <a:buClr>
                <a:schemeClr val="dk1"/>
              </a:buClr>
              <a:buSzPts val="6900"/>
              <a:buFont typeface="Arial"/>
              <a:buNone/>
            </a:pPr>
            <a:endParaRPr sz="6900" b="1" dirty="0">
              <a:solidFill>
                <a:schemeClr val="dk1"/>
              </a:solidFill>
              <a:latin typeface="+mj-lt"/>
              <a:ea typeface="Calibri"/>
              <a:cs typeface="Calibri"/>
              <a:sym typeface="Calibri"/>
            </a:endParaRPr>
          </a:p>
          <a:p>
            <a:pPr marL="0" marR="0" lvl="0" indent="-438150" algn="l" rtl="0">
              <a:lnSpc>
                <a:spcPct val="90000"/>
              </a:lnSpc>
              <a:spcBef>
                <a:spcPts val="600"/>
              </a:spcBef>
              <a:spcAft>
                <a:spcPts val="0"/>
              </a:spcAft>
              <a:buClr>
                <a:schemeClr val="dk1"/>
              </a:buClr>
              <a:buSzPts val="6900"/>
              <a:buFont typeface="Arial"/>
              <a:buChar char="•"/>
            </a:pPr>
            <a:r>
              <a:rPr lang="en-US" sz="6900" b="1" dirty="0">
                <a:solidFill>
                  <a:schemeClr val="dk1"/>
                </a:solidFill>
                <a:latin typeface="+mj-lt"/>
                <a:ea typeface="Calibri"/>
                <a:cs typeface="Calibri"/>
                <a:sym typeface="Calibri"/>
              </a:rPr>
              <a:t>Stuck on a design dilemma? Do what other designers do! Go to dribbble.com and scroll through stuff until a solution jumps out at you. Try searching for “posters” or “graph”.</a:t>
            </a:r>
            <a:endParaRPr dirty="0">
              <a:latin typeface="+mj-lt"/>
            </a:endParaRPr>
          </a:p>
        </p:txBody>
      </p:sp>
      <p:pic>
        <p:nvPicPr>
          <p:cNvPr id="182" name="Google Shape;182;p4" descr="Graphical user interface&#10;&#10;Description automatically generated">
            <a:hlinkClick r:id="rId7"/>
          </p:cNvPr>
          <p:cNvPicPr preferRelativeResize="0"/>
          <p:nvPr/>
        </p:nvPicPr>
        <p:blipFill rotWithShape="1">
          <a:blip r:embed="rId8">
            <a:alphaModFix/>
          </a:blip>
          <a:srcRect l="8324" r="28141"/>
          <a:stretch/>
        </p:blipFill>
        <p:spPr>
          <a:xfrm>
            <a:off x="29987706" y="10"/>
            <a:ext cx="19389893" cy="16327516"/>
          </a:xfrm>
          <a:custGeom>
            <a:avLst/>
            <a:gdLst/>
            <a:ahLst/>
            <a:cxnLst/>
            <a:rect l="l" t="t" r="r" b="b"/>
            <a:pathLst>
              <a:path w="4787628" h="3401568" extrusionOk="0">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3238"/>
        </a:solidFill>
        <a:effectLst/>
      </p:bgPr>
    </p:bg>
    <p:spTree>
      <p:nvGrpSpPr>
        <p:cNvPr id="1" name="Shape 186"/>
        <p:cNvGrpSpPr/>
        <p:nvPr/>
      </p:nvGrpSpPr>
      <p:grpSpPr>
        <a:xfrm>
          <a:off x="0" y="0"/>
          <a:ext cx="0" cy="0"/>
          <a:chOff x="0" y="0"/>
          <a:chExt cx="0" cy="0"/>
        </a:xfrm>
      </p:grpSpPr>
      <p:sp>
        <p:nvSpPr>
          <p:cNvPr id="187" name="Google Shape;187;p5">
            <a:hlinkClick r:id="rId3"/>
          </p:cNvPr>
          <p:cNvSpPr/>
          <p:nvPr/>
        </p:nvSpPr>
        <p:spPr>
          <a:xfrm>
            <a:off x="10591800" y="23068083"/>
            <a:ext cx="4686300" cy="46863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5"/>
          <p:cNvSpPr txBox="1">
            <a:spLocks noGrp="1"/>
          </p:cNvSpPr>
          <p:nvPr>
            <p:ph type="title"/>
          </p:nvPr>
        </p:nvSpPr>
        <p:spPr>
          <a:xfrm>
            <a:off x="3394710" y="934460"/>
            <a:ext cx="42588181" cy="63627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1100"/>
              <a:buFont typeface="Lato Black"/>
              <a:buNone/>
            </a:pPr>
            <a:r>
              <a:rPr lang="en-US" sz="21100" dirty="0">
                <a:solidFill>
                  <a:schemeClr val="lt1"/>
                </a:solidFill>
                <a:latin typeface="+mj-lt"/>
                <a:ea typeface="Lato Black"/>
                <a:cs typeface="Lato Black"/>
                <a:sym typeface="Lato Black"/>
              </a:rPr>
              <a:t>How to QR Code</a:t>
            </a:r>
            <a:endParaRPr dirty="0">
              <a:latin typeface="+mj-lt"/>
            </a:endParaRPr>
          </a:p>
        </p:txBody>
      </p:sp>
      <p:sp>
        <p:nvSpPr>
          <p:cNvPr id="189" name="Google Shape;189;p5"/>
          <p:cNvSpPr txBox="1">
            <a:spLocks noGrp="1"/>
          </p:cNvSpPr>
          <p:nvPr>
            <p:ph type="body" idx="1"/>
          </p:nvPr>
        </p:nvSpPr>
        <p:spPr>
          <a:xfrm>
            <a:off x="17508855" y="8648699"/>
            <a:ext cx="21543644" cy="2261507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lt1"/>
              </a:buClr>
              <a:buSzPts val="7800"/>
              <a:buNone/>
            </a:pPr>
            <a:r>
              <a:rPr lang="en-US" sz="7800" b="1" dirty="0">
                <a:solidFill>
                  <a:schemeClr val="lt1"/>
                </a:solidFill>
                <a:latin typeface="+mj-lt"/>
                <a:ea typeface="Lato"/>
                <a:cs typeface="Lato"/>
                <a:sym typeface="Lato"/>
              </a:rPr>
              <a:t>How do I </a:t>
            </a:r>
            <a:r>
              <a:rPr lang="en-US" sz="7800" b="1" dirty="0">
                <a:solidFill>
                  <a:srgbClr val="C8E6C9"/>
                </a:solidFill>
                <a:latin typeface="+mj-lt"/>
                <a:ea typeface="Lato"/>
                <a:cs typeface="Lato"/>
                <a:sym typeface="Lato"/>
              </a:rPr>
              <a:t>create</a:t>
            </a:r>
            <a:r>
              <a:rPr lang="en-US" sz="7800" b="1" dirty="0">
                <a:solidFill>
                  <a:schemeClr val="lt1"/>
                </a:solidFill>
                <a:latin typeface="+mj-lt"/>
                <a:ea typeface="Lato"/>
                <a:cs typeface="Lato"/>
                <a:sym typeface="Lato"/>
              </a:rPr>
              <a:t> a QR code?</a:t>
            </a:r>
            <a:endParaRPr dirty="0">
              <a:latin typeface="+mj-lt"/>
            </a:endParaRPr>
          </a:p>
          <a:p>
            <a:pPr marL="1097280" lvl="0" indent="-1097280" algn="l" rtl="0">
              <a:lnSpc>
                <a:spcPct val="110000"/>
              </a:lnSpc>
              <a:spcBef>
                <a:spcPts val="4800"/>
              </a:spcBef>
              <a:spcAft>
                <a:spcPts val="0"/>
              </a:spcAft>
              <a:buClr>
                <a:srgbClr val="2196F3"/>
              </a:buClr>
              <a:buSzPts val="6000"/>
              <a:buChar char="•"/>
            </a:pPr>
            <a:r>
              <a:rPr lang="en-US" sz="6000" u="sng" dirty="0">
                <a:solidFill>
                  <a:srgbClr val="2196F3"/>
                </a:solidFill>
                <a:latin typeface="+mj-lt"/>
                <a:ea typeface="Lato"/>
                <a:cs typeface="Lato"/>
                <a:sym typeface="Lato"/>
                <a:hlinkClick r:id="rId4">
                  <a:extLst>
                    <a:ext uri="{A12FA001-AC4F-418D-AE19-62706E023703}">
                      <ahyp:hlinkClr xmlns:ahyp="http://schemas.microsoft.com/office/drawing/2018/hyperlinkcolor" val="tx"/>
                    </a:ext>
                  </a:extLst>
                </a:hlinkClick>
              </a:rPr>
              <a:t>https://www.qrcode-monkey.com/</a:t>
            </a:r>
            <a:r>
              <a:rPr lang="en-US" sz="6000" dirty="0">
                <a:solidFill>
                  <a:srgbClr val="2196F3"/>
                </a:solidFill>
                <a:latin typeface="+mj-lt"/>
                <a:ea typeface="Lato"/>
                <a:cs typeface="Lato"/>
                <a:sym typeface="Lato"/>
              </a:rPr>
              <a:t> </a:t>
            </a:r>
            <a:r>
              <a:rPr lang="en-US" sz="6000" dirty="0">
                <a:solidFill>
                  <a:schemeClr val="lt1"/>
                </a:solidFill>
                <a:latin typeface="+mj-lt"/>
                <a:ea typeface="Lato"/>
                <a:cs typeface="Lato"/>
                <a:sym typeface="Lato"/>
              </a:rPr>
              <a:t>is free, URLs don’t expire, and you can add cool features like images.</a:t>
            </a:r>
            <a:br>
              <a:rPr lang="en-US" sz="6000" dirty="0">
                <a:solidFill>
                  <a:srgbClr val="2196F3"/>
                </a:solidFill>
                <a:latin typeface="+mj-lt"/>
                <a:ea typeface="Lato"/>
                <a:cs typeface="Lato"/>
                <a:sym typeface="Lato"/>
              </a:rPr>
            </a:br>
            <a:br>
              <a:rPr lang="en-US" sz="6000" dirty="0">
                <a:solidFill>
                  <a:srgbClr val="2196F3"/>
                </a:solidFill>
                <a:latin typeface="+mj-lt"/>
                <a:ea typeface="Lato"/>
                <a:cs typeface="Lato"/>
                <a:sym typeface="Lato"/>
              </a:rPr>
            </a:br>
            <a:endParaRPr sz="6000" dirty="0">
              <a:solidFill>
                <a:srgbClr val="2196F3"/>
              </a:solidFill>
              <a:latin typeface="+mj-lt"/>
              <a:ea typeface="Lato"/>
              <a:cs typeface="Lato"/>
              <a:sym typeface="Lato"/>
            </a:endParaRPr>
          </a:p>
          <a:p>
            <a:pPr marL="0" lvl="0" indent="0" algn="l" rtl="0">
              <a:lnSpc>
                <a:spcPct val="110000"/>
              </a:lnSpc>
              <a:spcBef>
                <a:spcPts val="4800"/>
              </a:spcBef>
              <a:spcAft>
                <a:spcPts val="0"/>
              </a:spcAft>
              <a:buClr>
                <a:schemeClr val="lt1"/>
              </a:buClr>
              <a:buSzPts val="7800"/>
              <a:buNone/>
            </a:pPr>
            <a:r>
              <a:rPr lang="en-US" sz="7800" b="1" dirty="0">
                <a:solidFill>
                  <a:schemeClr val="lt1"/>
                </a:solidFill>
                <a:latin typeface="+mj-lt"/>
                <a:ea typeface="Lato"/>
                <a:cs typeface="Lato"/>
                <a:sym typeface="Lato"/>
              </a:rPr>
              <a:t>How do I </a:t>
            </a:r>
            <a:r>
              <a:rPr lang="en-US" sz="7800" b="1" dirty="0">
                <a:solidFill>
                  <a:srgbClr val="C8E6C9"/>
                </a:solidFill>
                <a:latin typeface="+mj-lt"/>
                <a:ea typeface="Lato"/>
                <a:cs typeface="Lato"/>
                <a:sym typeface="Lato"/>
              </a:rPr>
              <a:t>scan</a:t>
            </a:r>
            <a:r>
              <a:rPr lang="en-US" sz="7800" b="1" dirty="0">
                <a:solidFill>
                  <a:schemeClr val="lt1"/>
                </a:solidFill>
                <a:latin typeface="+mj-lt"/>
                <a:ea typeface="Lato"/>
                <a:cs typeface="Lato"/>
                <a:sym typeface="Lato"/>
              </a:rPr>
              <a:t> a QR code?</a:t>
            </a:r>
            <a:endParaRPr dirty="0">
              <a:latin typeface="+mj-lt"/>
            </a:endParaRPr>
          </a:p>
          <a:p>
            <a:pPr marL="1097280" lvl="0" indent="-1097280" algn="l" rtl="0">
              <a:lnSpc>
                <a:spcPct val="110000"/>
              </a:lnSpc>
              <a:spcBef>
                <a:spcPts val="4800"/>
              </a:spcBef>
              <a:spcAft>
                <a:spcPts val="0"/>
              </a:spcAft>
              <a:buClr>
                <a:schemeClr val="lt1"/>
              </a:buClr>
              <a:buSzPts val="6000"/>
              <a:buChar char="•"/>
            </a:pPr>
            <a:r>
              <a:rPr lang="en-US" sz="6000" dirty="0">
                <a:solidFill>
                  <a:schemeClr val="lt1"/>
                </a:solidFill>
                <a:latin typeface="+mj-lt"/>
                <a:ea typeface="Lato"/>
                <a:cs typeface="Lato"/>
                <a:sym typeface="Lato"/>
              </a:rPr>
              <a:t>Just pull out your phone and take a picture!</a:t>
            </a:r>
            <a:r>
              <a:rPr lang="en-US" sz="6000" b="1" dirty="0">
                <a:solidFill>
                  <a:schemeClr val="lt1"/>
                </a:solidFill>
                <a:latin typeface="+mj-lt"/>
                <a:ea typeface="Lato"/>
                <a:cs typeface="Lato"/>
                <a:sym typeface="Lato"/>
              </a:rPr>
              <a:t> </a:t>
            </a:r>
            <a:r>
              <a:rPr lang="en-US" sz="6000" dirty="0">
                <a:solidFill>
                  <a:schemeClr val="lt1"/>
                </a:solidFill>
                <a:latin typeface="+mj-lt"/>
                <a:ea typeface="Lato"/>
                <a:cs typeface="Lato"/>
                <a:sym typeface="Lato"/>
              </a:rPr>
              <a:t>All modern iPhones and most Android phones have built-in QR detection in their cameras. Some Android phones may need an app.</a:t>
            </a:r>
            <a:br>
              <a:rPr lang="en-US" sz="6000" dirty="0">
                <a:solidFill>
                  <a:schemeClr val="lt1"/>
                </a:solidFill>
                <a:latin typeface="+mj-lt"/>
                <a:ea typeface="Lato"/>
                <a:cs typeface="Lato"/>
                <a:sym typeface="Lato"/>
              </a:rPr>
            </a:br>
            <a:br>
              <a:rPr lang="en-US" sz="6000" dirty="0">
                <a:solidFill>
                  <a:schemeClr val="lt1"/>
                </a:solidFill>
                <a:latin typeface="+mj-lt"/>
                <a:ea typeface="Lato"/>
                <a:cs typeface="Lato"/>
                <a:sym typeface="Lato"/>
              </a:rPr>
            </a:br>
            <a:endParaRPr sz="6000" dirty="0">
              <a:solidFill>
                <a:schemeClr val="lt1"/>
              </a:solidFill>
              <a:latin typeface="+mj-lt"/>
              <a:ea typeface="Lato"/>
              <a:cs typeface="Lato"/>
              <a:sym typeface="Lato"/>
            </a:endParaRPr>
          </a:p>
          <a:p>
            <a:pPr marL="0" lvl="0" indent="0" algn="l" rtl="0">
              <a:lnSpc>
                <a:spcPct val="110000"/>
              </a:lnSpc>
              <a:spcBef>
                <a:spcPts val="4800"/>
              </a:spcBef>
              <a:spcAft>
                <a:spcPts val="0"/>
              </a:spcAft>
              <a:buClr>
                <a:schemeClr val="lt1"/>
              </a:buClr>
              <a:buSzPts val="7800"/>
              <a:buNone/>
            </a:pPr>
            <a:r>
              <a:rPr lang="en-US" sz="7800" b="1" dirty="0">
                <a:solidFill>
                  <a:schemeClr val="lt1"/>
                </a:solidFill>
                <a:latin typeface="+mj-lt"/>
                <a:ea typeface="Lato"/>
                <a:cs typeface="Lato"/>
                <a:sym typeface="Lato"/>
              </a:rPr>
              <a:t>How can I link the QR to my paper </a:t>
            </a:r>
            <a:r>
              <a:rPr lang="en-US" sz="7800" b="1" i="1" dirty="0">
                <a:solidFill>
                  <a:schemeClr val="lt1"/>
                </a:solidFill>
                <a:latin typeface="+mj-lt"/>
                <a:ea typeface="Lato"/>
                <a:cs typeface="Lato"/>
                <a:sym typeface="Lato"/>
              </a:rPr>
              <a:t>and</a:t>
            </a:r>
            <a:r>
              <a:rPr lang="en-US" sz="7800" b="1" dirty="0">
                <a:solidFill>
                  <a:schemeClr val="lt1"/>
                </a:solidFill>
                <a:latin typeface="+mj-lt"/>
                <a:ea typeface="Lato"/>
                <a:cs typeface="Lato"/>
                <a:sym typeface="Lato"/>
              </a:rPr>
              <a:t> a copy of my poster </a:t>
            </a:r>
            <a:r>
              <a:rPr lang="en-US" sz="7800" b="1" i="1" dirty="0">
                <a:solidFill>
                  <a:schemeClr val="lt1"/>
                </a:solidFill>
                <a:latin typeface="+mj-lt"/>
                <a:ea typeface="Lato"/>
                <a:cs typeface="Lato"/>
                <a:sym typeface="Lato"/>
              </a:rPr>
              <a:t>and</a:t>
            </a:r>
            <a:r>
              <a:rPr lang="en-US" sz="7800" b="1" dirty="0">
                <a:solidFill>
                  <a:schemeClr val="lt1"/>
                </a:solidFill>
                <a:latin typeface="+mj-lt"/>
                <a:ea typeface="Lato"/>
                <a:cs typeface="Lato"/>
                <a:sym typeface="Lato"/>
              </a:rPr>
              <a:t> my contact details.</a:t>
            </a:r>
            <a:endParaRPr dirty="0">
              <a:latin typeface="+mj-lt"/>
            </a:endParaRPr>
          </a:p>
          <a:p>
            <a:pPr marL="1097280" lvl="0" indent="-1097280" algn="l" rtl="0">
              <a:lnSpc>
                <a:spcPct val="110000"/>
              </a:lnSpc>
              <a:spcBef>
                <a:spcPts val="4800"/>
              </a:spcBef>
              <a:spcAft>
                <a:spcPts val="0"/>
              </a:spcAft>
              <a:buClr>
                <a:schemeClr val="lt1"/>
              </a:buClr>
              <a:buSzPts val="6000"/>
              <a:buChar char="•"/>
            </a:pPr>
            <a:r>
              <a:rPr lang="en-US" sz="6000" dirty="0">
                <a:solidFill>
                  <a:schemeClr val="lt1"/>
                </a:solidFill>
                <a:latin typeface="+mj-lt"/>
                <a:ea typeface="Lato"/>
                <a:cs typeface="Lato"/>
                <a:sym typeface="Lato"/>
              </a:rPr>
              <a:t>Try creating a multi-page link for free via </a:t>
            </a:r>
            <a:r>
              <a:rPr lang="en-US" sz="6000" u="sng" dirty="0">
                <a:solidFill>
                  <a:schemeClr val="lt1"/>
                </a:solidFill>
                <a:latin typeface="+mj-lt"/>
                <a:ea typeface="Lato"/>
                <a:cs typeface="Lato"/>
                <a:sym typeface="Lato"/>
                <a:hlinkClick r:id="rId3">
                  <a:extLst>
                    <a:ext uri="{A12FA001-AC4F-418D-AE19-62706E023703}">
                      <ahyp:hlinkClr xmlns:ahyp="http://schemas.microsoft.com/office/drawing/2018/hyperlinkcolor" val="tx"/>
                    </a:ext>
                  </a:extLst>
                </a:hlinkClick>
              </a:rPr>
              <a:t>https://linktr.</a:t>
            </a:r>
            <a:r>
              <a:rPr lang="en-US" sz="6000" u="sng">
                <a:solidFill>
                  <a:schemeClr val="lt1"/>
                </a:solidFill>
                <a:latin typeface="+mj-lt"/>
                <a:ea typeface="Lato"/>
                <a:cs typeface="Lato"/>
                <a:sym typeface="Lato"/>
                <a:hlinkClick r:id="rId3">
                  <a:extLst>
                    <a:ext uri="{A12FA001-AC4F-418D-AE19-62706E023703}">
                      <ahyp:hlinkClr xmlns:ahyp="http://schemas.microsoft.com/office/drawing/2018/hyperlinkcolor" val="tx"/>
                    </a:ext>
                  </a:extLst>
                </a:hlinkClick>
              </a:rPr>
              <a:t>ee/</a:t>
            </a:r>
            <a:r>
              <a:rPr lang="en-US" sz="6000">
                <a:solidFill>
                  <a:schemeClr val="lt1"/>
                </a:solidFill>
                <a:latin typeface="+mj-lt"/>
                <a:ea typeface="Lato"/>
                <a:cs typeface="Lato"/>
                <a:sym typeface="Lato"/>
              </a:rPr>
              <a:t>.</a:t>
            </a:r>
            <a:endParaRPr dirty="0">
              <a:latin typeface="+mj-lt"/>
            </a:endParaRPr>
          </a:p>
        </p:txBody>
      </p:sp>
      <p:pic>
        <p:nvPicPr>
          <p:cNvPr id="190" name="Google Shape;190;p5"/>
          <p:cNvPicPr preferRelativeResize="0"/>
          <p:nvPr/>
        </p:nvPicPr>
        <p:blipFill rotWithShape="1">
          <a:blip r:embed="rId5">
            <a:alphaModFix/>
          </a:blip>
          <a:srcRect/>
          <a:stretch/>
        </p:blipFill>
        <p:spPr>
          <a:xfrm>
            <a:off x="10591800" y="8648700"/>
            <a:ext cx="4686300" cy="4686300"/>
          </a:xfrm>
          <a:prstGeom prst="rect">
            <a:avLst/>
          </a:prstGeom>
          <a:noFill/>
          <a:ln>
            <a:noFill/>
          </a:ln>
        </p:spPr>
      </p:pic>
      <p:pic>
        <p:nvPicPr>
          <p:cNvPr id="191" name="Google Shape;191;p5">
            <a:hlinkClick r:id="rId6"/>
          </p:cNvPr>
          <p:cNvPicPr preferRelativeResize="0"/>
          <p:nvPr/>
        </p:nvPicPr>
        <p:blipFill rotWithShape="1">
          <a:blip r:embed="rId7">
            <a:alphaModFix/>
          </a:blip>
          <a:srcRect/>
          <a:stretch/>
        </p:blipFill>
        <p:spPr>
          <a:xfrm>
            <a:off x="10591800" y="15468600"/>
            <a:ext cx="4686300" cy="4495800"/>
          </a:xfrm>
          <a:prstGeom prst="rect">
            <a:avLst/>
          </a:prstGeom>
          <a:noFill/>
          <a:ln w="38100" cap="flat" cmpd="sng">
            <a:solidFill>
              <a:schemeClr val="lt1"/>
            </a:solidFill>
            <a:prstDash val="solid"/>
            <a:round/>
            <a:headEnd type="none" w="sm" len="sm"/>
            <a:tailEnd type="none" w="sm" len="sm"/>
          </a:ln>
        </p:spPr>
      </p:pic>
      <p:sp>
        <p:nvSpPr>
          <p:cNvPr id="192" name="Google Shape;192;p5"/>
          <p:cNvSpPr txBox="1"/>
          <p:nvPr/>
        </p:nvSpPr>
        <p:spPr>
          <a:xfrm>
            <a:off x="3130062" y="15161955"/>
            <a:ext cx="5937738" cy="255450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dirty="0">
                <a:solidFill>
                  <a:schemeClr val="lt1"/>
                </a:solidFill>
                <a:latin typeface="+mj-lt"/>
                <a:ea typeface="Calibri"/>
                <a:cs typeface="Calibri"/>
                <a:sym typeface="Calibri"/>
              </a:rPr>
              <a:t>Ctrl-click</a:t>
            </a:r>
            <a:r>
              <a:rPr lang="en-US" sz="4000" dirty="0">
                <a:solidFill>
                  <a:schemeClr val="lt1"/>
                </a:solidFill>
                <a:latin typeface="+mj-lt"/>
                <a:ea typeface="Calibri"/>
                <a:cs typeface="Calibri"/>
                <a:sym typeface="Calibri"/>
              </a:rPr>
              <a:t> this thumbnail to watch a video on scanning #betterposter QR codes.</a:t>
            </a:r>
            <a:endParaRPr dirty="0">
              <a:latin typeface="+mj-lt"/>
            </a:endParaRPr>
          </a:p>
        </p:txBody>
      </p:sp>
      <p:sp>
        <p:nvSpPr>
          <p:cNvPr id="193" name="Google Shape;193;p5"/>
          <p:cNvSpPr/>
          <p:nvPr/>
        </p:nvSpPr>
        <p:spPr>
          <a:xfrm>
            <a:off x="6608367" y="17277347"/>
            <a:ext cx="3466075" cy="2069432"/>
          </a:xfrm>
          <a:custGeom>
            <a:avLst/>
            <a:gdLst/>
            <a:ahLst/>
            <a:cxnLst/>
            <a:rect l="l" t="t" r="r" b="b"/>
            <a:pathLst>
              <a:path w="1589149" h="2069432" extrusionOk="0">
                <a:moveTo>
                  <a:pt x="980" y="0"/>
                </a:moveTo>
                <a:cubicBezTo>
                  <a:pt x="-3031" y="717884"/>
                  <a:pt x="-7041" y="1435769"/>
                  <a:pt x="257654" y="1780674"/>
                </a:cubicBezTo>
                <a:cubicBezTo>
                  <a:pt x="522349" y="2125579"/>
                  <a:pt x="1131949" y="2007937"/>
                  <a:pt x="1589149" y="2069432"/>
                </a:cubicBezTo>
              </a:path>
            </a:pathLst>
          </a:custGeom>
          <a:noFill/>
          <a:ln w="76200" cap="flat" cmpd="sng">
            <a:solidFill>
              <a:schemeClr val="l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5"/>
          <p:cNvSpPr txBox="1"/>
          <p:nvPr/>
        </p:nvSpPr>
        <p:spPr>
          <a:xfrm>
            <a:off x="10457447" y="20191092"/>
            <a:ext cx="53721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Donated by</a:t>
            </a:r>
            <a:r>
              <a:rPr lang="en-US" sz="2800" b="1">
                <a:solidFill>
                  <a:schemeClr val="lt1"/>
                </a:solidFill>
                <a:latin typeface="Calibri"/>
                <a:ea typeface="Calibri"/>
                <a:cs typeface="Calibri"/>
                <a:sym typeface="Calibri"/>
              </a:rPr>
              <a:t> </a:t>
            </a:r>
            <a:r>
              <a:rPr lang="en-US" sz="2800" b="1" u="sng">
                <a:solidFill>
                  <a:schemeClr val="lt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@kristinrojasmd</a:t>
            </a:r>
            <a:endParaRPr sz="2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2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https://twitter.com/kristinrojasmd/status/1124418213050298368</a:t>
            </a:r>
            <a:endParaRPr sz="2800">
              <a:solidFill>
                <a:schemeClr val="lt1"/>
              </a:solidFill>
              <a:latin typeface="Calibri"/>
              <a:ea typeface="Calibri"/>
              <a:cs typeface="Calibri"/>
              <a:sym typeface="Calibri"/>
            </a:endParaRPr>
          </a:p>
        </p:txBody>
      </p:sp>
      <p:pic>
        <p:nvPicPr>
          <p:cNvPr id="195" name="Google Shape;195;p5" descr="Related image">
            <a:hlinkClick r:id="rId3"/>
          </p:cNvPr>
          <p:cNvPicPr preferRelativeResize="0"/>
          <p:nvPr/>
        </p:nvPicPr>
        <p:blipFill rotWithShape="1">
          <a:blip r:embed="rId9">
            <a:alphaModFix/>
          </a:blip>
          <a:srcRect/>
          <a:stretch/>
        </p:blipFill>
        <p:spPr>
          <a:xfrm>
            <a:off x="10739804" y="24580163"/>
            <a:ext cx="4319954" cy="12401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63238"/>
        </a:solidFill>
        <a:effectLst/>
      </p:bgPr>
    </p:bg>
    <p:spTree>
      <p:nvGrpSpPr>
        <p:cNvPr id="1" name="Shape 199"/>
        <p:cNvGrpSpPr/>
        <p:nvPr/>
      </p:nvGrpSpPr>
      <p:grpSpPr>
        <a:xfrm>
          <a:off x="0" y="0"/>
          <a:ext cx="0" cy="0"/>
          <a:chOff x="0" y="0"/>
          <a:chExt cx="0" cy="0"/>
        </a:xfrm>
      </p:grpSpPr>
      <p:sp>
        <p:nvSpPr>
          <p:cNvPr id="200" name="Google Shape;200;p6"/>
          <p:cNvSpPr txBox="1">
            <a:spLocks noGrp="1"/>
          </p:cNvSpPr>
          <p:nvPr>
            <p:ph type="title"/>
          </p:nvPr>
        </p:nvSpPr>
        <p:spPr>
          <a:xfrm>
            <a:off x="6284214" y="1336796"/>
            <a:ext cx="42588181" cy="6362702"/>
          </a:xfrm>
          <a:prstGeom prst="rect">
            <a:avLst/>
          </a:prstGeom>
          <a:noFill/>
          <a:ln>
            <a:noFill/>
          </a:ln>
        </p:spPr>
        <p:txBody>
          <a:bodyPr spcFirstLastPara="1" wrap="square" lIns="91425" tIns="45700" rIns="91425" bIns="45700" anchor="ctr" anchorCtr="0">
            <a:noAutofit/>
          </a:bodyPr>
          <a:lstStyle/>
          <a:p>
            <a:pPr marL="0" lvl="0" indent="0" algn="l" rtl="0">
              <a:lnSpc>
                <a:spcPct val="120000"/>
              </a:lnSpc>
              <a:spcBef>
                <a:spcPts val="0"/>
              </a:spcBef>
              <a:spcAft>
                <a:spcPts val="0"/>
              </a:spcAft>
              <a:buClr>
                <a:schemeClr val="lt1"/>
              </a:buClr>
              <a:buSzPts val="17600"/>
              <a:buFont typeface="Lato Black"/>
              <a:buNone/>
            </a:pPr>
            <a:r>
              <a:rPr lang="en-US" sz="17600" dirty="0">
                <a:solidFill>
                  <a:schemeClr val="lt1"/>
                </a:solidFill>
                <a:latin typeface="+mj-lt"/>
                <a:ea typeface="Lato Black"/>
                <a:cs typeface="Lato Black"/>
                <a:sym typeface="Lato Black"/>
              </a:rPr>
              <a:t>Research that influenced this design:</a:t>
            </a:r>
            <a:br>
              <a:rPr lang="en-US" sz="17600" dirty="0">
                <a:solidFill>
                  <a:schemeClr val="lt1"/>
                </a:solidFill>
                <a:latin typeface="+mj-lt"/>
                <a:ea typeface="Lato Black"/>
                <a:cs typeface="Lato Black"/>
                <a:sym typeface="Lato Black"/>
              </a:rPr>
            </a:br>
            <a:r>
              <a:rPr lang="en-US" sz="10300" dirty="0" err="1">
                <a:solidFill>
                  <a:schemeClr val="lt1"/>
                </a:solidFill>
                <a:latin typeface="+mj-lt"/>
                <a:ea typeface="Lato Hairline"/>
                <a:cs typeface="Lato Hairline"/>
                <a:sym typeface="Lato Hairline"/>
              </a:rPr>
              <a:t>a.k.a</a:t>
            </a:r>
            <a:r>
              <a:rPr lang="en-US" sz="10300" dirty="0">
                <a:solidFill>
                  <a:schemeClr val="lt1"/>
                </a:solidFill>
                <a:latin typeface="+mj-lt"/>
                <a:ea typeface="Lato Hairline"/>
                <a:cs typeface="Lato Hairline"/>
                <a:sym typeface="Lato Hairline"/>
              </a:rPr>
              <a:t> </a:t>
            </a:r>
            <a:r>
              <a:rPr lang="en-US" sz="10300" dirty="0">
                <a:solidFill>
                  <a:srgbClr val="EA4C89"/>
                </a:solidFill>
                <a:latin typeface="+mj-lt"/>
                <a:ea typeface="Lato Hairline"/>
                <a:cs typeface="Lato Hairline"/>
                <a:sym typeface="Lato Hairline"/>
              </a:rPr>
              <a:t>“</a:t>
            </a:r>
            <a:r>
              <a:rPr lang="en-US" sz="10300" dirty="0">
                <a:solidFill>
                  <a:schemeClr val="lt1"/>
                </a:solidFill>
                <a:latin typeface="+mj-lt"/>
                <a:ea typeface="Lato Hairline"/>
                <a:cs typeface="Lato Hairline"/>
                <a:sym typeface="Lato Hairline"/>
              </a:rPr>
              <a:t>I need some ammo to help persuade my faculty to try this.</a:t>
            </a:r>
            <a:r>
              <a:rPr lang="en-US" sz="10300" dirty="0">
                <a:solidFill>
                  <a:srgbClr val="EA4C89"/>
                </a:solidFill>
                <a:latin typeface="+mj-lt"/>
                <a:ea typeface="Lato Hairline"/>
                <a:cs typeface="Lato Hairline"/>
                <a:sym typeface="Lato Hairline"/>
              </a:rPr>
              <a:t>”</a:t>
            </a:r>
            <a:endParaRPr sz="17600" dirty="0">
              <a:solidFill>
                <a:srgbClr val="EA4C89"/>
              </a:solidFill>
              <a:latin typeface="+mj-lt"/>
              <a:ea typeface="Lato Hairline"/>
              <a:cs typeface="Lato Hairline"/>
              <a:sym typeface="Lato Hairline"/>
            </a:endParaRPr>
          </a:p>
        </p:txBody>
      </p:sp>
      <p:sp>
        <p:nvSpPr>
          <p:cNvPr id="201" name="Google Shape;201;p6"/>
          <p:cNvSpPr txBox="1"/>
          <p:nvPr/>
        </p:nvSpPr>
        <p:spPr>
          <a:xfrm>
            <a:off x="6284214" y="9546336"/>
            <a:ext cx="33503617" cy="14865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dirty="0">
                <a:solidFill>
                  <a:schemeClr val="lt1"/>
                </a:solidFill>
                <a:latin typeface="+mj-lt"/>
                <a:ea typeface="Calibri"/>
                <a:cs typeface="Calibri"/>
                <a:sym typeface="Calibri"/>
              </a:rPr>
              <a:t>1. Need to know </a:t>
            </a:r>
            <a:r>
              <a:rPr lang="en-US" sz="8000" dirty="0">
                <a:solidFill>
                  <a:srgbClr val="FF0000"/>
                </a:solidFill>
                <a:latin typeface="+mj-lt"/>
                <a:ea typeface="Calibri"/>
                <a:cs typeface="Calibri"/>
                <a:sym typeface="Calibri"/>
              </a:rPr>
              <a:t>&gt;</a:t>
            </a:r>
            <a:r>
              <a:rPr lang="en-US" sz="8000" dirty="0">
                <a:solidFill>
                  <a:schemeClr val="lt1"/>
                </a:solidFill>
                <a:latin typeface="+mj-lt"/>
                <a:ea typeface="Calibri"/>
                <a:cs typeface="Calibri"/>
                <a:sym typeface="Calibri"/>
              </a:rPr>
              <a:t> Nice to know</a:t>
            </a:r>
            <a:endParaRPr dirty="0">
              <a:latin typeface="+mj-lt"/>
            </a:endParaRPr>
          </a:p>
          <a:p>
            <a:pPr marL="0" marR="0" lvl="0" indent="0" algn="l" rtl="0">
              <a:spcBef>
                <a:spcPts val="0"/>
              </a:spcBef>
              <a:spcAft>
                <a:spcPts val="0"/>
              </a:spcAft>
              <a:buNone/>
            </a:pPr>
            <a:r>
              <a:rPr lang="en-US" sz="8000" u="sng" dirty="0">
                <a:solidFill>
                  <a:schemeClr val="lt1"/>
                </a:solidFill>
                <a:latin typeface="+mj-lt"/>
                <a:ea typeface="Calibri"/>
                <a:cs typeface="Calibri"/>
                <a:sym typeface="Calibri"/>
                <a:hlinkClick r:id="rId3">
                  <a:extLst>
                    <a:ext uri="{A12FA001-AC4F-418D-AE19-62706E023703}">
                      <ahyp:hlinkClr xmlns:ahyp="http://schemas.microsoft.com/office/drawing/2018/hyperlinkcolor" val="tx"/>
                    </a:ext>
                  </a:extLst>
                </a:hlinkClick>
              </a:rPr>
              <a:t>https://www.nngroup.com/articles/inverted-pyramid</a:t>
            </a:r>
            <a:endParaRPr sz="8000" dirty="0">
              <a:solidFill>
                <a:schemeClr val="lt1"/>
              </a:solidFill>
              <a:latin typeface="+mj-lt"/>
              <a:ea typeface="Calibri"/>
              <a:cs typeface="Calibri"/>
              <a:sym typeface="Calibri"/>
            </a:endParaRPr>
          </a:p>
          <a:p>
            <a:pPr marL="0" marR="0" lvl="0" indent="0" algn="l" rtl="0">
              <a:spcBef>
                <a:spcPts val="0"/>
              </a:spcBef>
              <a:spcAft>
                <a:spcPts val="0"/>
              </a:spcAft>
              <a:buNone/>
            </a:pPr>
            <a:endParaRPr sz="8000" dirty="0">
              <a:solidFill>
                <a:schemeClr val="lt1"/>
              </a:solidFill>
              <a:latin typeface="+mj-lt"/>
              <a:ea typeface="Calibri"/>
              <a:cs typeface="Calibri"/>
              <a:sym typeface="Calibri"/>
            </a:endParaRPr>
          </a:p>
          <a:p>
            <a:pPr marL="0" marR="0" lvl="0" indent="0" algn="l" rtl="0">
              <a:spcBef>
                <a:spcPts val="0"/>
              </a:spcBef>
              <a:spcAft>
                <a:spcPts val="0"/>
              </a:spcAft>
              <a:buNone/>
            </a:pPr>
            <a:r>
              <a:rPr lang="en-US" sz="8000" dirty="0">
                <a:solidFill>
                  <a:schemeClr val="lt1"/>
                </a:solidFill>
                <a:latin typeface="+mj-lt"/>
                <a:ea typeface="Calibri"/>
                <a:cs typeface="Calibri"/>
                <a:sym typeface="Calibri"/>
              </a:rPr>
              <a:t>2. Plain language is interpreted faster.</a:t>
            </a:r>
            <a:endParaRPr dirty="0">
              <a:latin typeface="+mj-lt"/>
            </a:endParaRPr>
          </a:p>
          <a:p>
            <a:pPr marL="0" marR="0" lvl="0" indent="0" algn="l" rtl="0">
              <a:spcBef>
                <a:spcPts val="0"/>
              </a:spcBef>
              <a:spcAft>
                <a:spcPts val="0"/>
              </a:spcAft>
              <a:buNone/>
            </a:pPr>
            <a:r>
              <a:rPr lang="en-US" sz="8000" u="sng" dirty="0">
                <a:solidFill>
                  <a:schemeClr val="lt1"/>
                </a:solidFill>
                <a:latin typeface="+mj-lt"/>
                <a:ea typeface="Calibri"/>
                <a:cs typeface="Calibri"/>
                <a:sym typeface="Calibri"/>
                <a:hlinkClick r:id="rId4">
                  <a:extLst>
                    <a:ext uri="{A12FA001-AC4F-418D-AE19-62706E023703}">
                      <ahyp:hlinkClr xmlns:ahyp="http://schemas.microsoft.com/office/drawing/2018/hyperlinkcolor" val="tx"/>
                    </a:ext>
                  </a:extLst>
                </a:hlinkClick>
              </a:rPr>
              <a:t>https://www.nngroup.com/videos/plain-language-for-experts/</a:t>
            </a:r>
            <a:endParaRPr sz="8000" dirty="0">
              <a:solidFill>
                <a:schemeClr val="lt1"/>
              </a:solidFill>
              <a:latin typeface="+mj-lt"/>
              <a:ea typeface="Calibri"/>
              <a:cs typeface="Calibri"/>
              <a:sym typeface="Calibri"/>
            </a:endParaRPr>
          </a:p>
          <a:p>
            <a:pPr marL="0" marR="0" lvl="0" indent="0" algn="l" rtl="0">
              <a:spcBef>
                <a:spcPts val="0"/>
              </a:spcBef>
              <a:spcAft>
                <a:spcPts val="0"/>
              </a:spcAft>
              <a:buNone/>
            </a:pPr>
            <a:r>
              <a:rPr lang="en-US" sz="8000" u="sng" dirty="0">
                <a:solidFill>
                  <a:schemeClr val="lt1"/>
                </a:solidFill>
                <a:latin typeface="+mj-lt"/>
                <a:ea typeface="Calibri"/>
                <a:cs typeface="Calibri"/>
                <a:sym typeface="Calibri"/>
                <a:hlinkClick r:id="rId5">
                  <a:extLst>
                    <a:ext uri="{A12FA001-AC4F-418D-AE19-62706E023703}">
                      <ahyp:hlinkClr xmlns:ahyp="http://schemas.microsoft.com/office/drawing/2018/hyperlinkcolor" val="tx"/>
                    </a:ext>
                  </a:extLst>
                </a:hlinkClick>
              </a:rPr>
              <a:t>https://www.nngroup.com/articles/plain-language-experts/</a:t>
            </a:r>
            <a:endParaRPr sz="8000" dirty="0">
              <a:solidFill>
                <a:schemeClr val="lt1"/>
              </a:solidFill>
              <a:latin typeface="+mj-lt"/>
              <a:ea typeface="Calibri"/>
              <a:cs typeface="Calibri"/>
              <a:sym typeface="Calibri"/>
            </a:endParaRPr>
          </a:p>
          <a:p>
            <a:pPr marL="0" marR="0" lvl="0" indent="0" algn="l" rtl="0">
              <a:spcBef>
                <a:spcPts val="0"/>
              </a:spcBef>
              <a:spcAft>
                <a:spcPts val="0"/>
              </a:spcAft>
              <a:buNone/>
            </a:pPr>
            <a:endParaRPr sz="8000" dirty="0">
              <a:solidFill>
                <a:schemeClr val="lt1"/>
              </a:solidFill>
              <a:latin typeface="+mj-lt"/>
              <a:ea typeface="Calibri"/>
              <a:cs typeface="Calibri"/>
              <a:sym typeface="Calibri"/>
            </a:endParaRPr>
          </a:p>
          <a:p>
            <a:pPr marL="0" marR="0" lvl="0" indent="0" algn="l" rtl="0">
              <a:spcBef>
                <a:spcPts val="0"/>
              </a:spcBef>
              <a:spcAft>
                <a:spcPts val="0"/>
              </a:spcAft>
              <a:buNone/>
            </a:pPr>
            <a:r>
              <a:rPr lang="en-US" sz="8000" dirty="0">
                <a:solidFill>
                  <a:schemeClr val="lt1"/>
                </a:solidFill>
                <a:latin typeface="+mj-lt"/>
                <a:ea typeface="Calibri"/>
                <a:cs typeface="Calibri"/>
                <a:sym typeface="Calibri"/>
              </a:rPr>
              <a:t>3. Interaction cost.</a:t>
            </a:r>
            <a:endParaRPr dirty="0">
              <a:latin typeface="+mj-lt"/>
            </a:endParaRPr>
          </a:p>
          <a:p>
            <a:pPr marL="0" marR="0" lvl="0" indent="0" algn="l" rtl="0">
              <a:spcBef>
                <a:spcPts val="0"/>
              </a:spcBef>
              <a:spcAft>
                <a:spcPts val="0"/>
              </a:spcAft>
              <a:buNone/>
            </a:pPr>
            <a:r>
              <a:rPr lang="en-US" sz="8000" u="sng" dirty="0">
                <a:solidFill>
                  <a:schemeClr val="lt1"/>
                </a:solidFill>
                <a:latin typeface="+mj-lt"/>
                <a:ea typeface="Calibri"/>
                <a:cs typeface="Calibri"/>
                <a:sym typeface="Calibri"/>
                <a:hlinkClick r:id="rId6">
                  <a:extLst>
                    <a:ext uri="{A12FA001-AC4F-418D-AE19-62706E023703}">
                      <ahyp:hlinkClr xmlns:ahyp="http://schemas.microsoft.com/office/drawing/2018/hyperlinkcolor" val="tx"/>
                    </a:ext>
                  </a:extLst>
                </a:hlinkClick>
              </a:rPr>
              <a:t>https://www.nngroup.com/articles/interaction-cost-definition/  </a:t>
            </a:r>
            <a:endParaRPr sz="8000" dirty="0">
              <a:solidFill>
                <a:schemeClr val="lt1"/>
              </a:solidFill>
              <a:latin typeface="+mj-lt"/>
              <a:ea typeface="Calibri"/>
              <a:cs typeface="Calibri"/>
              <a:sym typeface="Calibri"/>
            </a:endParaRPr>
          </a:p>
          <a:p>
            <a:pPr marL="0" marR="0" lvl="0" indent="0" algn="l" rtl="0">
              <a:spcBef>
                <a:spcPts val="0"/>
              </a:spcBef>
              <a:spcAft>
                <a:spcPts val="0"/>
              </a:spcAft>
              <a:buNone/>
            </a:pPr>
            <a:endParaRPr sz="8000" dirty="0">
              <a:solidFill>
                <a:schemeClr val="lt1"/>
              </a:solidFill>
              <a:latin typeface="+mj-lt"/>
              <a:ea typeface="Calibri"/>
              <a:cs typeface="Calibri"/>
              <a:sym typeface="Calibri"/>
            </a:endParaRPr>
          </a:p>
          <a:p>
            <a:pPr marL="0" marR="0" lvl="0" indent="0" algn="l" rtl="0">
              <a:spcBef>
                <a:spcPts val="0"/>
              </a:spcBef>
              <a:spcAft>
                <a:spcPts val="0"/>
              </a:spcAft>
              <a:buNone/>
            </a:pPr>
            <a:r>
              <a:rPr lang="en-US" sz="8000" dirty="0">
                <a:solidFill>
                  <a:schemeClr val="lt1"/>
                </a:solidFill>
                <a:latin typeface="+mj-lt"/>
                <a:ea typeface="Calibri"/>
                <a:cs typeface="Calibri"/>
                <a:sym typeface="Calibri"/>
              </a:rPr>
              <a:t>4. Effective designs minimize cognitive load</a:t>
            </a:r>
            <a:endParaRPr dirty="0">
              <a:latin typeface="+mj-lt"/>
            </a:endParaRPr>
          </a:p>
          <a:p>
            <a:pPr marL="0" marR="0" lvl="0" indent="0" algn="l" rtl="0">
              <a:spcBef>
                <a:spcPts val="0"/>
              </a:spcBef>
              <a:spcAft>
                <a:spcPts val="0"/>
              </a:spcAft>
              <a:buNone/>
            </a:pPr>
            <a:r>
              <a:rPr lang="en-US" sz="8000" u="sng" dirty="0">
                <a:solidFill>
                  <a:schemeClr val="lt1"/>
                </a:solidFill>
                <a:latin typeface="+mj-lt"/>
                <a:ea typeface="Calibri"/>
                <a:cs typeface="Calibri"/>
                <a:sym typeface="Calibri"/>
                <a:hlinkClick r:id="rId7">
                  <a:extLst>
                    <a:ext uri="{A12FA001-AC4F-418D-AE19-62706E023703}">
                      <ahyp:hlinkClr xmlns:ahyp="http://schemas.microsoft.com/office/drawing/2018/hyperlinkcolor" val="tx"/>
                    </a:ext>
                  </a:extLst>
                </a:hlinkClick>
              </a:rPr>
              <a:t>https://www.nngroup.com/articles/minimize-cognitive-load/</a:t>
            </a:r>
            <a:endParaRPr sz="8000" dirty="0">
              <a:solidFill>
                <a:schemeClr val="lt1"/>
              </a:solidFill>
              <a:latin typeface="+mj-lt"/>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3238"/>
        </a:solidFill>
        <a:effectLst/>
      </p:bgPr>
    </p:bg>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3394710" y="934460"/>
            <a:ext cx="42588181" cy="63627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1100"/>
              <a:buFont typeface="Lato Black"/>
              <a:buNone/>
            </a:pPr>
            <a:r>
              <a:rPr lang="en-US" sz="21100" dirty="0">
                <a:solidFill>
                  <a:schemeClr val="lt1"/>
                </a:solidFill>
                <a:latin typeface="+mj-lt"/>
                <a:ea typeface="Lato Black"/>
                <a:cs typeface="Lato Black"/>
                <a:sym typeface="Lato Black"/>
              </a:rPr>
              <a:t>Layout F.A.Q.</a:t>
            </a:r>
            <a:endParaRPr dirty="0">
              <a:latin typeface="+mj-lt"/>
            </a:endParaRPr>
          </a:p>
        </p:txBody>
      </p:sp>
      <p:sp>
        <p:nvSpPr>
          <p:cNvPr id="207" name="Google Shape;207;p7"/>
          <p:cNvSpPr txBox="1">
            <a:spLocks noGrp="1"/>
          </p:cNvSpPr>
          <p:nvPr>
            <p:ph type="body" idx="1"/>
          </p:nvPr>
        </p:nvSpPr>
        <p:spPr>
          <a:xfrm>
            <a:off x="9610432" y="8194430"/>
            <a:ext cx="30156735" cy="2083869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lt1"/>
              </a:buClr>
              <a:buSzPts val="6600"/>
              <a:buNone/>
            </a:pPr>
            <a:r>
              <a:rPr lang="en-US" sz="6600" b="1" dirty="0">
                <a:solidFill>
                  <a:schemeClr val="lt1"/>
                </a:solidFill>
                <a:latin typeface="+mj-lt"/>
                <a:ea typeface="Lato Black"/>
                <a:cs typeface="Lato Black"/>
                <a:sym typeface="Lato Black"/>
              </a:rPr>
              <a:t>What if my intro/methods/results doesn’t fit in the silent bar?</a:t>
            </a:r>
            <a:endParaRPr dirty="0">
              <a:latin typeface="+mj-lt"/>
            </a:endParaRPr>
          </a:p>
          <a:p>
            <a:pPr marL="1097280" lvl="0" indent="-1097280" algn="l" rtl="0">
              <a:lnSpc>
                <a:spcPct val="110000"/>
              </a:lnSpc>
              <a:spcBef>
                <a:spcPts val="4800"/>
              </a:spcBef>
              <a:spcAft>
                <a:spcPts val="0"/>
              </a:spcAft>
              <a:buClr>
                <a:schemeClr val="lt1"/>
              </a:buClr>
              <a:buSzPts val="6600"/>
              <a:buChar char="•"/>
            </a:pPr>
            <a:r>
              <a:rPr lang="en-US" sz="6600" dirty="0">
                <a:solidFill>
                  <a:schemeClr val="lt1"/>
                </a:solidFill>
                <a:latin typeface="+mj-lt"/>
                <a:ea typeface="Lato"/>
                <a:cs typeface="Lato"/>
                <a:sym typeface="Lato"/>
              </a:rPr>
              <a:t>If you’re trying to put so much into that bar that it doesn’t fit, they won’t have time to read it anyway. First try moving stuff to the ammo bar. Next, cut, cut, cut…</a:t>
            </a:r>
            <a:endParaRPr dirty="0">
              <a:latin typeface="+mj-lt"/>
            </a:endParaRPr>
          </a:p>
          <a:p>
            <a:pPr marL="1097280" lvl="0" indent="-1097280" algn="l" rtl="0">
              <a:lnSpc>
                <a:spcPct val="110000"/>
              </a:lnSpc>
              <a:spcBef>
                <a:spcPts val="4800"/>
              </a:spcBef>
              <a:spcAft>
                <a:spcPts val="0"/>
              </a:spcAft>
              <a:buClr>
                <a:schemeClr val="lt1"/>
              </a:buClr>
              <a:buSzPts val="6600"/>
              <a:buChar char="•"/>
            </a:pPr>
            <a:r>
              <a:rPr lang="en-US" sz="6600" dirty="0">
                <a:solidFill>
                  <a:schemeClr val="lt1"/>
                </a:solidFill>
                <a:latin typeface="+mj-lt"/>
                <a:ea typeface="Lato"/>
                <a:cs typeface="Lato"/>
                <a:sym typeface="Lato"/>
              </a:rPr>
              <a:t>Instead of trying to fill space, you’re trying to conserve space.</a:t>
            </a:r>
            <a:br>
              <a:rPr lang="en-US" sz="6600" dirty="0">
                <a:solidFill>
                  <a:schemeClr val="lt1"/>
                </a:solidFill>
                <a:latin typeface="+mj-lt"/>
                <a:ea typeface="Lato"/>
                <a:cs typeface="Lato"/>
                <a:sym typeface="Lato"/>
              </a:rPr>
            </a:br>
            <a:endParaRPr sz="6600" dirty="0">
              <a:solidFill>
                <a:schemeClr val="lt1"/>
              </a:solidFill>
              <a:latin typeface="+mj-lt"/>
              <a:ea typeface="Lato"/>
              <a:cs typeface="Lato"/>
              <a:sym typeface="Lato"/>
            </a:endParaRPr>
          </a:p>
          <a:p>
            <a:pPr marL="0" lvl="0" indent="0" algn="l" rtl="0">
              <a:lnSpc>
                <a:spcPct val="110000"/>
              </a:lnSpc>
              <a:spcBef>
                <a:spcPts val="4800"/>
              </a:spcBef>
              <a:spcAft>
                <a:spcPts val="0"/>
              </a:spcAft>
              <a:buClr>
                <a:schemeClr val="lt1"/>
              </a:buClr>
              <a:buSzPts val="6600"/>
              <a:buNone/>
            </a:pPr>
            <a:r>
              <a:rPr lang="en-US" sz="6600" b="1" dirty="0">
                <a:solidFill>
                  <a:schemeClr val="lt1"/>
                </a:solidFill>
                <a:latin typeface="+mj-lt"/>
                <a:ea typeface="Lato"/>
                <a:cs typeface="Lato"/>
                <a:sym typeface="Lato"/>
              </a:rPr>
              <a:t>What if I have a really important graph or picture?</a:t>
            </a:r>
            <a:endParaRPr dirty="0">
              <a:latin typeface="+mj-lt"/>
            </a:endParaRPr>
          </a:p>
          <a:p>
            <a:pPr marL="1097280" lvl="0" indent="-1097280" algn="l" rtl="0">
              <a:lnSpc>
                <a:spcPct val="110000"/>
              </a:lnSpc>
              <a:spcBef>
                <a:spcPts val="4800"/>
              </a:spcBef>
              <a:spcAft>
                <a:spcPts val="0"/>
              </a:spcAft>
              <a:buClr>
                <a:schemeClr val="lt1"/>
              </a:buClr>
              <a:buSzPts val="6600"/>
              <a:buChar char="•"/>
            </a:pPr>
            <a:r>
              <a:rPr lang="en-US" sz="6600" dirty="0">
                <a:solidFill>
                  <a:schemeClr val="lt1"/>
                </a:solidFill>
                <a:latin typeface="+mj-lt"/>
                <a:ea typeface="Lato"/>
                <a:cs typeface="Lato"/>
                <a:sym typeface="Lato"/>
              </a:rPr>
              <a:t>Move the QR Code to the Silent Presenter, then put your graph/image in the middle.</a:t>
            </a:r>
            <a:endParaRPr dirty="0">
              <a:latin typeface="+mj-l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C3DCA93314B40875D08CBE6A59F4D" ma:contentTypeVersion="16" ma:contentTypeDescription="Create a new document." ma:contentTypeScope="" ma:versionID="9bbb002fd11d34637bf72b46dafe86da">
  <xsd:schema xmlns:xsd="http://www.w3.org/2001/XMLSchema" xmlns:xs="http://www.w3.org/2001/XMLSchema" xmlns:p="http://schemas.microsoft.com/office/2006/metadata/properties" xmlns:ns2="e573e0bd-084e-4b67-9bfb-d6c4ab26fae0" xmlns:ns3="6ab7589d-0ff7-4f35-886f-90998649feb7" targetNamespace="http://schemas.microsoft.com/office/2006/metadata/properties" ma:root="true" ma:fieldsID="97156cffd73f2450b5682222e3b57bdd" ns2:_="" ns3:_="">
    <xsd:import namespace="e573e0bd-084e-4b67-9bfb-d6c4ab26fae0"/>
    <xsd:import namespace="6ab7589d-0ff7-4f35-886f-90998649fe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3e0bd-084e-4b67-9bfb-d6c4ab26fa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aeb093f-eaa1-4ad0-bf1e-f715af38eefd}" ma:internalName="TaxCatchAll" ma:showField="CatchAllData" ma:web="e573e0bd-084e-4b67-9bfb-d6c4ab26fa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7589d-0ff7-4f35-886f-90998649fe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a699dd7-3c55-4d45-ab86-758b94149d5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1E1401-DB06-4E94-9C06-7412FFC851F4}">
  <ds:schemaRefs>
    <ds:schemaRef ds:uri="http://schemas.microsoft.com/sharepoint/v3/contenttype/forms"/>
  </ds:schemaRefs>
</ds:datastoreItem>
</file>

<file path=customXml/itemProps2.xml><?xml version="1.0" encoding="utf-8"?>
<ds:datastoreItem xmlns:ds="http://schemas.openxmlformats.org/officeDocument/2006/customXml" ds:itemID="{BE9C2267-7A1D-4CB8-ABC6-CC13D5E8C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73e0bd-084e-4b67-9bfb-d6c4ab26fae0"/>
    <ds:schemaRef ds:uri="6ab7589d-0ff7-4f35-886f-90998649f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Custom</PresentationFormat>
  <Paragraphs>141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Lato Black</vt:lpstr>
      <vt:lpstr>Quattrocento Sans</vt:lpstr>
      <vt:lpstr>Lato</vt:lpstr>
      <vt:lpstr>Arial</vt:lpstr>
      <vt:lpstr>Office Theme</vt:lpstr>
      <vt:lpstr>Main finding/Key message goes here, translated into plain English. Emphasize the important words.</vt:lpstr>
      <vt:lpstr>PowerPoint Presentation</vt:lpstr>
      <vt:lpstr>PowerPoint Presentation</vt:lpstr>
      <vt:lpstr>Helpful Design Tools and Resources</vt:lpstr>
      <vt:lpstr>How to QR Code</vt:lpstr>
      <vt:lpstr>Research that influenced this design: a.k.a “I need some ammo to help persuade my faculty to try this.”</vt:lpstr>
      <vt:lpstr>Layout 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finding/Key message goes here, translated into plain English. Emphasize the important words.</dc:title>
  <dc:creator>Morrison, Mike</dc:creator>
  <cp:lastModifiedBy>José Gauthier</cp:lastModifiedBy>
  <cp:revision>1</cp:revision>
  <dcterms:created xsi:type="dcterms:W3CDTF">2019-07-02T13:39:34Z</dcterms:created>
  <dcterms:modified xsi:type="dcterms:W3CDTF">2023-03-27T14:48:12Z</dcterms:modified>
</cp:coreProperties>
</file>